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6"/>
  </p:notesMasterIdLst>
  <p:sldIdLst>
    <p:sldId id="280" r:id="rId2"/>
    <p:sldId id="279" r:id="rId3"/>
    <p:sldId id="281" r:id="rId4"/>
    <p:sldId id="282" r:id="rId5"/>
    <p:sldId id="283" r:id="rId6"/>
    <p:sldId id="284" r:id="rId7"/>
    <p:sldId id="285" r:id="rId8"/>
    <p:sldId id="286" r:id="rId9"/>
    <p:sldId id="278" r:id="rId10"/>
    <p:sldId id="287" r:id="rId11"/>
    <p:sldId id="288" r:id="rId12"/>
    <p:sldId id="289" r:id="rId13"/>
    <p:sldId id="290" r:id="rId14"/>
    <p:sldId id="291" r:id="rId15"/>
    <p:sldId id="264" r:id="rId16"/>
    <p:sldId id="265" r:id="rId17"/>
    <p:sldId id="267" r:id="rId18"/>
    <p:sldId id="268" r:id="rId19"/>
    <p:sldId id="269" r:id="rId20"/>
    <p:sldId id="270" r:id="rId21"/>
    <p:sldId id="271" r:id="rId22"/>
    <p:sldId id="272" r:id="rId23"/>
    <p:sldId id="273" r:id="rId24"/>
    <p:sldId id="274" r:id="rId2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300"/>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p:restoredTop sz="73128"/>
  </p:normalViewPr>
  <p:slideViewPr>
    <p:cSldViewPr snapToGrid="0" snapToObjects="1" showGuides="1">
      <p:cViewPr varScale="1">
        <p:scale>
          <a:sx n="17" d="100"/>
          <a:sy n="17" d="100"/>
        </p:scale>
        <p:origin x="1416" y="264"/>
      </p:cViewPr>
      <p:guideLst>
        <p:guide orient="horz" pos="10368"/>
        <p:guide pos="13824"/>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C81A1-2B52-884C-BD19-91214ABB6546}" type="datetimeFigureOut">
              <a:rPr lang="en-US" smtClean="0"/>
              <a:t>4/10/22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DED5E-2974-5F4E-8091-98505E257A5A}" type="slidenum">
              <a:rPr lang="en-US" smtClean="0"/>
              <a:t>‹#›</a:t>
            </a:fld>
            <a:endParaRPr lang="en-US"/>
          </a:p>
        </p:txBody>
      </p:sp>
    </p:spTree>
    <p:extLst>
      <p:ext uri="{BB962C8B-B14F-4D97-AF65-F5344CB8AC3E}">
        <p14:creationId xmlns:p14="http://schemas.microsoft.com/office/powerpoint/2010/main" val="5414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everyone, we are group 3B and we are here to introduce Dynamic Right-sizing for Power-Proportional Data Centers.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am </a:t>
            </a:r>
            <a:r>
              <a:rPr lang="en-US" sz="1200" kern="1200" dirty="0" err="1">
                <a:solidFill>
                  <a:schemeClr val="tx1"/>
                </a:solidFill>
                <a:effectLst/>
                <a:latin typeface="+mn-lt"/>
                <a:ea typeface="+mn-ea"/>
                <a:cs typeface="+mn-cs"/>
              </a:rPr>
              <a:t>Ruiyu</a:t>
            </a:r>
            <a:r>
              <a:rPr lang="en-US" sz="1200" kern="1200" dirty="0">
                <a:solidFill>
                  <a:schemeClr val="tx1"/>
                </a:solidFill>
                <a:effectLst/>
                <a:latin typeface="+mn-lt"/>
                <a:ea typeface="+mn-ea"/>
                <a:cs typeface="+mn-cs"/>
              </a:rPr>
              <a:t>, we also have </a:t>
            </a:r>
            <a:r>
              <a:rPr lang="en-US" sz="1200" kern="1200" dirty="0" err="1">
                <a:solidFill>
                  <a:schemeClr val="tx1"/>
                </a:solidFill>
                <a:effectLst/>
                <a:latin typeface="+mn-lt"/>
                <a:ea typeface="+mn-ea"/>
                <a:cs typeface="+mn-cs"/>
              </a:rPr>
              <a:t>Wenlin</a:t>
            </a:r>
            <a:r>
              <a:rPr lang="en-US" sz="1200" kern="1200" dirty="0">
                <a:solidFill>
                  <a:schemeClr val="tx1"/>
                </a:solidFill>
                <a:effectLst/>
                <a:latin typeface="+mn-lt"/>
                <a:ea typeface="+mn-ea"/>
                <a:cs typeface="+mn-cs"/>
              </a:rPr>
              <a:t> and Jacob</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let’s take a look at why do we care about power consumption and why is energy efficiency important for data centers.</a:t>
            </a:r>
          </a:p>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1</a:t>
            </a:fld>
            <a:endParaRPr lang="en-US"/>
          </a:p>
        </p:txBody>
      </p:sp>
    </p:spTree>
    <p:extLst>
      <p:ext uri="{BB962C8B-B14F-4D97-AF65-F5344CB8AC3E}">
        <p14:creationId xmlns:p14="http://schemas.microsoft.com/office/powerpoint/2010/main" val="1521851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talk about the performance of RHC for our data-center problem, and see why we need a better online algorithm.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latin typeface="Times New Roman" panose="02020603050405020304" pitchFamily="18" charset="0"/>
                    <a:cs typeface="Times New Roman" panose="02020603050405020304" pitchFamily="18" charset="0"/>
                  </a:rPr>
                  <a:t>Theorem 1 shows the </a:t>
                </a:r>
                <a:r>
                  <a:rPr lang="en-US" dirty="0"/>
                  <a:t>competitive ratio of RHC depends on three parameters,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0</m:t>
                        </m:r>
                      </m:sub>
                    </m:sSub>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𝜔</m:t>
                    </m:r>
                  </m:oMath>
                </a14:m>
                <a:r>
                  <a:rPr lang="en-US" dirty="0"/>
                  <a:t>. </a:t>
                </a:r>
                <a:endParaRPr lang="en-US"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0</m:t>
                        </m:r>
                      </m:sub>
                    </m:sSub>
                  </m:oMath>
                </a14:m>
                <a:r>
                  <a:rPr lang="en-US" sz="1200" kern="1200" dirty="0">
                    <a:solidFill>
                      <a:schemeClr val="tx1"/>
                    </a:solidFill>
                    <a:effectLst/>
                    <a:latin typeface="+mn-lt"/>
                    <a:ea typeface="+mn-ea"/>
                    <a:cs typeface="+mn-cs"/>
                  </a:rPr>
                  <a:t> is the minimum cost per time-slot for an active server,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is switching</a:t>
                </a:r>
                <a:r>
                  <a:rPr lang="en-US" baseline="0" dirty="0"/>
                  <a:t> cost, </a:t>
                </a:r>
                <a14:m>
                  <m:oMath xmlns:m="http://schemas.openxmlformats.org/officeDocument/2006/math">
                    <m:r>
                      <a:rPr lang="en-US" b="0" i="1" smtClean="0">
                        <a:latin typeface="Cambria Math" panose="02040503050406030204" pitchFamily="18" charset="0"/>
                        <a:ea typeface="Cambria Math" panose="02040503050406030204" pitchFamily="18" charset="0"/>
                      </a:rPr>
                      <m:t>𝜔</m:t>
                    </m:r>
                  </m:oMath>
                </a14:m>
                <a:r>
                  <a:rPr lang="en-US" dirty="0"/>
                  <a:t> is prediction window</a:t>
                </a:r>
                <a:r>
                  <a:rPr lang="en-US" baseline="0" dirty="0"/>
                  <a:t> size.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parameters vary widely in different data centers since they host different services or have different SLAs(service level agreements ). Thus, it may have a poor competitive ratio for a data center with big switching cost or small prediction window.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may wonder if there is a better online algorithm for this problem that performs well for a wider range of parameters, even when the prediction window w=0 (no workload prediction except current time-slot).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talk about the competitive analysis result of RHC for our data-center problem, and see why we may need a better online algorithm.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ea typeface="Cambria Math" panose="02040503050406030204" pitchFamily="18" charset="0"/>
                  </a:rPr>
                  <a:t>𝑒_0</a:t>
                </a:r>
                <a:r>
                  <a:rPr lang="en-US" sz="1200" kern="1200" dirty="0">
                    <a:solidFill>
                      <a:schemeClr val="tx1"/>
                    </a:solidFill>
                    <a:effectLst/>
                    <a:latin typeface="+mn-lt"/>
                    <a:ea typeface="+mn-ea"/>
                    <a:cs typeface="+mn-cs"/>
                  </a:rPr>
                  <a:t> is the minimum cost per time-slot for an active server, </a:t>
                </a:r>
                <a:r>
                  <a:rPr lang="en-US" b="0" i="0">
                    <a:latin typeface="Cambria Math" panose="02040503050406030204" pitchFamily="18" charset="0"/>
                    <a:ea typeface="Cambria Math" panose="02040503050406030204" pitchFamily="18" charset="0"/>
                  </a:rPr>
                  <a:t>𝛽</a:t>
                </a:r>
                <a:r>
                  <a:rPr lang="en-US" dirty="0"/>
                  <a:t> is switching</a:t>
                </a:r>
                <a:r>
                  <a:rPr lang="en-US" baseline="0" dirty="0"/>
                  <a:t> cost, </a:t>
                </a:r>
                <a:r>
                  <a:rPr lang="en-US" b="0" i="0">
                    <a:latin typeface="Cambria Math" panose="02040503050406030204" pitchFamily="18" charset="0"/>
                    <a:ea typeface="Cambria Math" panose="02040503050406030204" pitchFamily="18" charset="0"/>
                  </a:rPr>
                  <a:t>𝜔</a:t>
                </a:r>
                <a:r>
                  <a:rPr lang="en-US" dirty="0"/>
                  <a:t> is prediction window</a:t>
                </a:r>
                <a:r>
                  <a:rPr lang="en-US" baseline="0" dirty="0"/>
                  <a:t> size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competitive ratio depends on the parameters </a:t>
                </a:r>
                <a:r>
                  <a:rPr lang="en-US" b="0" i="0">
                    <a:latin typeface="Cambria Math" panose="02040503050406030204" pitchFamily="18" charset="0"/>
                    <a:ea typeface="Cambria Math" panose="02040503050406030204" pitchFamily="18" charset="0"/>
                  </a:rPr>
                  <a:t>𝛽</a:t>
                </a:r>
                <a:r>
                  <a:rPr lang="en-US" dirty="0"/>
                  <a:t>, </a:t>
                </a:r>
                <a:r>
                  <a:rPr lang="en-US" b="0" i="0">
                    <a:latin typeface="Cambria Math" panose="02040503050406030204" pitchFamily="18" charset="0"/>
                    <a:ea typeface="Cambria Math" panose="02040503050406030204" pitchFamily="18" charset="0"/>
                  </a:rPr>
                  <a:t>𝑒_0</a:t>
                </a:r>
                <a:r>
                  <a:rPr lang="en-US" dirty="0"/>
                  <a:t>, and </a:t>
                </a:r>
                <a:r>
                  <a:rPr lang="en-US" b="0" i="0">
                    <a:latin typeface="Cambria Math" panose="02040503050406030204" pitchFamily="18" charset="0"/>
                    <a:ea typeface="Cambria Math" panose="02040503050406030204" pitchFamily="18" charset="0"/>
                  </a:rPr>
                  <a:t>𝜔</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parameters vary widely in different data centers since they host different services or have different SLAs(service level agreements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Thus, may have a poor competitive ratio for a data center with big switching cost or small prediction window.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may wonder if there exists a better online algorithm for this problem that performs well for a wider range of parameters, even when the prediction window w=0 (no workload prediction except current time-slot).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10</a:t>
            </a:fld>
            <a:endParaRPr lang="en-US"/>
          </a:p>
        </p:txBody>
      </p:sp>
    </p:spTree>
    <p:extLst>
      <p:ext uri="{BB962C8B-B14F-4D97-AF65-F5344CB8AC3E}">
        <p14:creationId xmlns:p14="http://schemas.microsoft.com/office/powerpoint/2010/main" val="63717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exploit the structure of the online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solution, the first task is to characterize the optimal offline solution, the optimal solution is obtained given cost function for all timeslot.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insight provided by the characterization of the optimal offline algorithm motivates the formulation of online algorithm.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simple characterization of the optimal offline solution that two bounds correspond to switching cost either when a server comes out of power-saving mode or when it transfers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power-saving mode.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i="1" smtClean="0">
                            <a:latin typeface="Cambria Math" panose="02040503050406030204" pitchFamily="18" charset="0"/>
                            <a:ea typeface="Cambria Math" panose="02040503050406030204" pitchFamily="18" charset="0"/>
                          </a:rPr>
                          <m:t>𝜏</m:t>
                        </m:r>
                      </m:sub>
                      <m:sup>
                        <m:r>
                          <a:rPr lang="en-US" b="0" i="1" smtClean="0">
                            <a:latin typeface="Cambria Math" panose="02040503050406030204" pitchFamily="18" charset="0"/>
                          </a:rPr>
                          <m:t>∗</m:t>
                        </m:r>
                      </m:sup>
                    </m:sSubSup>
                  </m:oMath>
                </a14:m>
                <a:r>
                  <a:rPr lang="en-US" sz="1200" kern="1200" dirty="0">
                    <a:solidFill>
                      <a:schemeClr val="tx1"/>
                    </a:solidFill>
                    <a:effectLst/>
                    <a:latin typeface="+mn-lt"/>
                    <a:ea typeface="+mn-ea"/>
                    <a:cs typeface="+mn-cs"/>
                  </a:rPr>
                  <a: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optimal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of active servers at time </a:t>
                </a:r>
                <a14:m>
                  <m:oMath xmlns:m="http://schemas.openxmlformats.org/officeDocument/2006/math">
                    <m:r>
                      <a:rPr lang="en-US" sz="9600" i="1" smtClean="0">
                        <a:latin typeface="Cambria Math" panose="02040503050406030204" pitchFamily="18" charset="0"/>
                        <a:ea typeface="Cambria Math" panose="02040503050406030204" pitchFamily="18" charset="0"/>
                      </a:rPr>
                      <m:t>𝜏</m:t>
                    </m:r>
                  </m:oMath>
                </a14:m>
                <a:r>
                  <a:rPr lang="en-US" altLang="zh-CN"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can be viewed as “lazily” staying within these bounds going backwards in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define the lower</a:t>
                </a:r>
                <a:r>
                  <a:rPr lang="en-US" sz="1200" kern="1200" baseline="0" dirty="0">
                    <a:solidFill>
                      <a:schemeClr val="tx1"/>
                    </a:solidFill>
                    <a:effectLst/>
                    <a:latin typeface="+mn-lt"/>
                    <a:ea typeface="+mn-ea"/>
                    <a:cs typeface="+mn-cs"/>
                  </a:rPr>
                  <a:t> bound </a:t>
                </a:r>
                <a:r>
                  <a:rPr lang="en-US" sz="1200" kern="1200" baseline="0" dirty="0" err="1">
                    <a:solidFill>
                      <a:schemeClr val="tx1"/>
                    </a:solidFill>
                    <a:effectLst/>
                    <a:latin typeface="+mn-lt"/>
                    <a:ea typeface="+mn-ea"/>
                    <a:cs typeface="+mn-cs"/>
                  </a:rPr>
                  <a:t>xL</a:t>
                </a:r>
                <a:r>
                  <a:rPr lang="en-US" sz="1200" kern="1200" baseline="0" dirty="0">
                    <a:solidFill>
                      <a:schemeClr val="tx1"/>
                    </a:solidFill>
                    <a:effectLst/>
                    <a:latin typeface="+mn-lt"/>
                    <a:ea typeface="+mn-ea"/>
                    <a:cs typeface="+mn-cs"/>
                  </a:rPr>
                  <a:t> and upper bound </a:t>
                </a:r>
                <a:r>
                  <a:rPr lang="en-US" sz="1200" kern="1200" baseline="0" dirty="0" err="1">
                    <a:solidFill>
                      <a:schemeClr val="tx1"/>
                    </a:solidFill>
                    <a:effectLst/>
                    <a:latin typeface="+mn-lt"/>
                    <a:ea typeface="+mn-ea"/>
                    <a:cs typeface="+mn-cs"/>
                  </a:rPr>
                  <a:t>xU</a:t>
                </a:r>
                <a:r>
                  <a:rPr lang="en-US" sz="1200" kern="1200" baseline="0" dirty="0">
                    <a:solidFill>
                      <a:schemeClr val="tx1"/>
                    </a:solidFill>
                    <a:effectLst/>
                    <a:latin typeface="+mn-lt"/>
                    <a:ea typeface="+mn-ea"/>
                    <a:cs typeface="+mn-cs"/>
                  </a:rPr>
                  <a:t>, they </a:t>
                </a:r>
                <a:r>
                  <a:rPr lang="en-US" sz="1200" kern="1200" dirty="0">
                    <a:solidFill>
                      <a:schemeClr val="tx1"/>
                    </a:solidFill>
                    <a:effectLst/>
                    <a:latin typeface="+mn-lt"/>
                    <a:ea typeface="+mn-ea"/>
                    <a:cs typeface="+mn-cs"/>
                  </a:rPr>
                  <a:t>correspond</a:t>
                </a:r>
                <a:r>
                  <a:rPr lang="en-US" sz="1200" kern="1200" baseline="0" dirty="0">
                    <a:solidFill>
                      <a:schemeClr val="tx1"/>
                    </a:solidFill>
                    <a:effectLst/>
                    <a:latin typeface="+mn-lt"/>
                    <a:ea typeface="+mn-ea"/>
                    <a:cs typeface="+mn-cs"/>
                  </a:rPr>
                  <a:t> to x at time </a:t>
                </a:r>
                <a14:m>
                  <m:oMath xmlns:m="http://schemas.openxmlformats.org/officeDocument/2006/math">
                    <m:r>
                      <a:rPr lang="en-US" sz="1200" i="1" smtClean="0">
                        <a:latin typeface="Cambria Math" panose="02040503050406030204" pitchFamily="18" charset="0"/>
                        <a:ea typeface="Cambria Math" panose="02040503050406030204" pitchFamily="18" charset="0"/>
                      </a:rPr>
                      <m:t>𝜏</m:t>
                    </m:r>
                  </m:oMath>
                </a14:m>
                <a:r>
                  <a:rPr lang="en-US" sz="1200" kern="1200" baseline="0" dirty="0">
                    <a:solidFill>
                      <a:schemeClr val="tx1"/>
                    </a:solidFill>
                    <a:effectLst/>
                    <a:latin typeface="+mn-lt"/>
                    <a:ea typeface="+mn-ea"/>
                    <a:cs typeface="+mn-cs"/>
                  </a:rPr>
                  <a:t> of the vector solution to two objective functions.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lower bound, switching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cost is incurred for each server comes out of power-saving mode,</a:t>
                </a:r>
                <a:r>
                  <a:rPr lang="en-US" sz="1200" kern="1200" baseline="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the upper bound, switching cost is incurred for each server toggled into power-saving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in each case, the optimization problem includes only times </a:t>
                </a:r>
                <a14:m>
                  <m:oMath xmlns:m="http://schemas.openxmlformats.org/officeDocument/2006/math">
                    <m:r>
                      <a:rPr lang="en-US" sz="1200" b="0" i="0" smtClean="0">
                        <a:latin typeface="Cambria Math" panose="02040503050406030204" pitchFamily="18" charset="0"/>
                        <a:ea typeface="Cambria Math" panose="02040503050406030204" pitchFamily="18" charset="0"/>
                      </a:rPr>
                      <m:t>1</m:t>
                    </m:r>
                    <m:r>
                      <a:rPr lang="en-US" sz="1200" i="1" smtClean="0">
                        <a:latin typeface="Cambria Math" panose="02040503050406030204" pitchFamily="18" charset="0"/>
                        <a:ea typeface="Cambria Math" panose="02040503050406030204" pitchFamily="18" charset="0"/>
                      </a:rPr>
                      <m:t>≤</m:t>
                    </m:r>
                    <m:r>
                      <a:rPr lang="en-US" sz="9600" i="1" smtClean="0">
                        <a:latin typeface="Cambria Math" panose="02040503050406030204" pitchFamily="18" charset="0"/>
                      </a:rPr>
                      <m:t>𝑡</m:t>
                    </m:r>
                    <m:r>
                      <a:rPr lang="en-US" sz="9600" i="1">
                        <a:latin typeface="Cambria Math" panose="02040503050406030204" pitchFamily="18" charset="0"/>
                        <a:ea typeface="Cambria Math" panose="02040503050406030204" pitchFamily="18" charset="0"/>
                      </a:rPr>
                      <m:t>≤</m:t>
                    </m:r>
                    <m:r>
                      <a:rPr lang="en-US" sz="9600" i="1" smtClean="0">
                        <a:latin typeface="Cambria Math" panose="02040503050406030204" pitchFamily="18" charset="0"/>
                        <a:ea typeface="Cambria Math" panose="02040503050406030204" pitchFamily="18" charset="0"/>
                      </a:rPr>
                      <m:t>𝜏</m:t>
                    </m:r>
                  </m:oMath>
                </a14:m>
                <a:r>
                  <a:rPr lang="en-US" sz="1200" kern="1200" dirty="0">
                    <a:solidFill>
                      <a:schemeClr val="tx1"/>
                    </a:solidFill>
                    <a:effectLst/>
                    <a:latin typeface="+mn-lt"/>
                    <a:ea typeface="+mn-ea"/>
                    <a:cs typeface="+mn-cs"/>
                  </a:rPr>
                  <a:t>, it ignores the future information for </a:t>
                </a:r>
                <a14:m>
                  <m:oMath xmlns:m="http://schemas.openxmlformats.org/officeDocument/2006/math">
                    <m:r>
                      <a:rPr lang="en-US" sz="1200" i="1" smtClean="0">
                        <a:latin typeface="Cambria Math" panose="02040503050406030204" pitchFamily="18" charset="0"/>
                      </a:rPr>
                      <m:t>𝑡</m:t>
                    </m:r>
                    <m:r>
                      <a:rPr lang="en-US" sz="1200" b="0" i="1" smtClean="0">
                        <a:latin typeface="Cambria Math" panose="02040503050406030204" pitchFamily="18" charset="0"/>
                        <a:ea typeface="Cambria Math" panose="02040503050406030204" pitchFamily="18" charset="0"/>
                      </a:rPr>
                      <m:t>&gt;</m:t>
                    </m:r>
                    <m:r>
                      <a:rPr lang="en-US" sz="1200" i="1" smtClean="0">
                        <a:latin typeface="Cambria Math" panose="02040503050406030204" pitchFamily="18" charset="0"/>
                        <a:ea typeface="Cambria Math" panose="02040503050406030204" pitchFamily="18" charset="0"/>
                      </a:rPr>
                      <m:t>𝜏</m:t>
                    </m:r>
                  </m:oMath>
                </a14:m>
                <a:r>
                  <a:rPr lang="en-US" sz="1200" kern="1200" dirty="0">
                    <a:solidFill>
                      <a:schemeClr val="tx1"/>
                    </a:solidFill>
                    <a:effectLst/>
                    <a:latin typeface="+mn-lt"/>
                    <a:ea typeface="+mn-ea"/>
                    <a:cs typeface="+mn-cs"/>
                  </a:rPr>
                  <a:t>.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exploit the structure of the specific problem, the first natural task is to characterize the optimal offline solution, i.e., the optimal solution given </a:t>
                </a:r>
                <a:r>
                  <a:rPr lang="en-US" sz="1200" kern="1200" dirty="0" err="1">
                    <a:solidFill>
                      <a:schemeClr val="tx1"/>
                    </a:solidFill>
                    <a:effectLst/>
                    <a:latin typeface="+mn-lt"/>
                    <a:ea typeface="+mn-ea"/>
                    <a:cs typeface="+mn-cs"/>
                  </a:rPr>
                  <a:t>gt</a:t>
                </a:r>
                <a:r>
                  <a:rPr lang="en-US" sz="1200" kern="1200" dirty="0">
                    <a:solidFill>
                      <a:schemeClr val="tx1"/>
                    </a:solidFill>
                    <a:effectLst/>
                    <a:latin typeface="+mn-lt"/>
                    <a:ea typeface="+mn-ea"/>
                    <a:cs typeface="+mn-cs"/>
                  </a:rPr>
                  <a:t>() for all 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insight provided by the characterization of the offline optimum motivates the formulation of our online algorithm.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simple characterization of the optimal offline solution to the optimization problem (1), in terms of two bounds on the optimal solution that correspond to charging cost </a:t>
                </a:r>
                <a:r>
                  <a:rPr lang="en-US" sz="1200" i="0" kern="1200">
                    <a:solidFill>
                      <a:schemeClr val="tx1"/>
                    </a:solidFill>
                    <a:effectLst/>
                    <a:latin typeface="Cambria Math" panose="02040503050406030204" pitchFamily="18" charset="0"/>
                    <a:ea typeface="Cambria Math" panose="02040503050406030204" pitchFamily="18" charset="0"/>
                    <a:cs typeface="+mn-cs"/>
                  </a:rPr>
                  <a:t>𝛽</a:t>
                </a:r>
                <a:r>
                  <a:rPr lang="en-US" sz="1200" kern="1200" dirty="0">
                    <a:solidFill>
                      <a:schemeClr val="tx1"/>
                    </a:solidFill>
                    <a:effectLst/>
                    <a:latin typeface="+mn-lt"/>
                    <a:ea typeface="+mn-ea"/>
                    <a:cs typeface="+mn-cs"/>
                  </a:rPr>
                  <a:t> either when a server comes out of power-saving mode [as (1) states] or when it goes in. The optimal</a:t>
                </a:r>
                <a:r>
                  <a:rPr lang="zh-CN" altLang="en-US" sz="1200" kern="1200" dirty="0">
                    <a:solidFill>
                      <a:schemeClr val="tx1"/>
                    </a:solidFill>
                    <a:effectLst/>
                    <a:latin typeface="+mn-lt"/>
                    <a:ea typeface="+mn-ea"/>
                    <a:cs typeface="+mn-cs"/>
                  </a:rPr>
                  <a:t> </a:t>
                </a:r>
                <a:r>
                  <a:rPr lang="en-US" b="0" i="0">
                    <a:latin typeface="Cambria Math" panose="02040503050406030204" pitchFamily="18" charset="0"/>
                  </a:rPr>
                  <a:t>𝑥_</a:t>
                </a:r>
                <a:r>
                  <a:rPr lang="en-US" i="0">
                    <a:latin typeface="Cambria Math" panose="02040503050406030204" pitchFamily="18" charset="0"/>
                    <a:ea typeface="Cambria Math" panose="02040503050406030204" pitchFamily="18" charset="0"/>
                  </a:rPr>
                  <a:t>𝜏^</a:t>
                </a:r>
                <a:r>
                  <a:rPr lang="en-US" b="0" i="0">
                    <a:latin typeface="Cambria Math" panose="02040503050406030204" pitchFamily="18" charset="0"/>
                  </a:rPr>
                  <a:t>∗</a:t>
                </a:r>
                <a:r>
                  <a:rPr lang="en-US" sz="1200" kern="1200" dirty="0">
                    <a:solidFill>
                      <a:schemeClr val="tx1"/>
                    </a:solidFill>
                    <a:effectLst/>
                    <a:latin typeface="+mn-lt"/>
                    <a:ea typeface="+mn-ea"/>
                    <a:cs typeface="+mn-cs"/>
                  </a:rPr>
                  <a:t> can be viewed as “lazily” staying within these bounds going backwards in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the lower bound, </a:t>
                </a:r>
                <a:r>
                  <a:rPr lang="en-US" sz="1200" i="0" kern="1200">
                    <a:solidFill>
                      <a:schemeClr val="tx1"/>
                    </a:solidFill>
                    <a:effectLst/>
                    <a:latin typeface="Cambria Math" panose="02040503050406030204" pitchFamily="18" charset="0"/>
                    <a:ea typeface="Cambria Math" panose="02040503050406030204" pitchFamily="18" charset="0"/>
                    <a:cs typeface="+mn-cs"/>
                  </a:rPr>
                  <a:t>𝛽</a:t>
                </a:r>
                <a:r>
                  <a:rPr lang="en-US" sz="1200" kern="1200" dirty="0">
                    <a:solidFill>
                      <a:schemeClr val="tx1"/>
                    </a:solidFill>
                    <a:effectLst/>
                    <a:latin typeface="+mn-lt"/>
                    <a:ea typeface="+mn-ea"/>
                    <a:cs typeface="+mn-cs"/>
                  </a:rPr>
                  <a:t> cost is incurred for each server toggled on, while in the upper bound, </a:t>
                </a:r>
                <a:r>
                  <a:rPr lang="en-US" sz="1200" i="0" kern="1200">
                    <a:solidFill>
                      <a:schemeClr val="tx1"/>
                    </a:solidFill>
                    <a:effectLst/>
                    <a:latin typeface="Cambria Math" panose="02040503050406030204" pitchFamily="18" charset="0"/>
                    <a:ea typeface="Cambria Math" panose="02040503050406030204" pitchFamily="18" charset="0"/>
                    <a:cs typeface="+mn-cs"/>
                  </a:rPr>
                  <a:t>𝛽</a:t>
                </a:r>
                <a:r>
                  <a:rPr lang="en-US" sz="1200" kern="1200" dirty="0">
                    <a:solidFill>
                      <a:schemeClr val="tx1"/>
                    </a:solidFill>
                    <a:effectLst/>
                    <a:latin typeface="+mn-lt"/>
                    <a:ea typeface="+mn-ea"/>
                    <a:cs typeface="+mn-cs"/>
                  </a:rPr>
                  <a:t> cost is incurred for each server toggled into power-saving mode.</a:t>
                </a:r>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11</a:t>
            </a:fld>
            <a:endParaRPr lang="en-US"/>
          </a:p>
        </p:txBody>
      </p:sp>
    </p:spTree>
    <p:extLst>
      <p:ext uri="{BB962C8B-B14F-4D97-AF65-F5344CB8AC3E}">
        <p14:creationId xmlns:p14="http://schemas.microsoft.com/office/powerpoint/2010/main" val="223953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Lemma 1 shows the characterization of the optimal offline solution, it lies between the lower bound and upper bound.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have theorem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Theorem 2 </a:t>
                </a:r>
                <a:r>
                  <a:rPr lang="en-US" sz="1200" kern="1200" baseline="0" dirty="0">
                    <a:solidFill>
                      <a:schemeClr val="tx1"/>
                    </a:solidFill>
                    <a:effectLst/>
                    <a:latin typeface="+mn-lt"/>
                    <a:ea typeface="+mn-ea"/>
                    <a:cs typeface="+mn-cs"/>
                  </a:rPr>
                  <a:t>shows that </a:t>
                </a:r>
                <a:r>
                  <a:rPr lang="en-US" sz="1200" kern="1200" dirty="0">
                    <a:solidFill>
                      <a:schemeClr val="tx1"/>
                    </a:solidFill>
                    <a:effectLst/>
                    <a:latin typeface="+mn-lt"/>
                    <a:ea typeface="+mn-ea"/>
                    <a:cs typeface="+mn-cs"/>
                  </a:rPr>
                  <a:t>the optimal algorithm can be interpreted as moving backwards in time, starting 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a:t>
                </a:r>
                <a14:m>
                  <m:oMath xmlns:m="http://schemas.openxmlformats.org/officeDocument/2006/math">
                    <m:sSubSup>
                      <m:sSubSupPr>
                        <m:ctrlPr>
                          <a:rPr lang="en-US" i="1" smtClean="0">
                            <a:latin typeface="Cambria Math" panose="02040503050406030204" pitchFamily="18" charset="0"/>
                          </a:rPr>
                        </m:ctrlPr>
                      </m:sSubSupPr>
                      <m:e>
                        <m:r>
                          <a:rPr lang="en-US" altLang="zh-CN" b="0" i="1" smtClean="0">
                            <a:latin typeface="Cambria Math" panose="02040503050406030204" pitchFamily="18" charset="0"/>
                          </a:rPr>
                          <m:t>(</m:t>
                        </m:r>
                        <m:r>
                          <a:rPr lang="en-US" i="1">
                            <a:latin typeface="Cambria Math" panose="02040503050406030204" pitchFamily="18" charset="0"/>
                          </a:rPr>
                          <m:t>𝑥</m:t>
                        </m:r>
                      </m:e>
                      <m:sub>
                        <m:r>
                          <a:rPr lang="en-US" altLang="zh-CN" b="0" i="1" smtClean="0">
                            <a:latin typeface="Cambria Math" panose="02040503050406030204" pitchFamily="18" charset="0"/>
                          </a:rPr>
                          <m:t>𝑇</m:t>
                        </m:r>
                      </m:sub>
                      <m:sup>
                        <m:r>
                          <a:rPr lang="en-US" i="1">
                            <a:latin typeface="Cambria Math" panose="02040503050406030204" pitchFamily="18" charset="0"/>
                          </a:rPr>
                          <m:t>∗</m:t>
                        </m:r>
                      </m:sup>
                    </m:sSubSup>
                    <m:r>
                      <a:rPr lang="en-US" altLang="zh-CN" b="0" i="1" smtClean="0">
                        <a:latin typeface="Cambria Math" panose="02040503050406030204" pitchFamily="18" charset="0"/>
                      </a:rPr>
                      <m:t>=0</m:t>
                    </m:r>
                  </m:oMath>
                </a14:m>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keeping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𝜏</m:t>
                        </m:r>
                      </m:sub>
                      <m:sup>
                        <m:r>
                          <a:rPr lang="en-US"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𝜏</m:t>
                        </m:r>
                        <m:r>
                          <a:rPr lang="en-US" altLang="zh-CN"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m:t>
                        </m:r>
                      </m:sup>
                    </m:sSubSup>
                  </m:oMath>
                </a14:m>
                <a:r>
                  <a:rPr lang="en-US" sz="1200" kern="1200" dirty="0">
                    <a:solidFill>
                      <a:schemeClr val="tx1"/>
                    </a:solidFill>
                    <a:effectLst/>
                    <a:latin typeface="+mn-lt"/>
                    <a:ea typeface="+mn-ea"/>
                    <a:cs typeface="+mn-cs"/>
                  </a:rPr>
                  <a:t>unless the bounds prohibit this.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Lemma 1 shows the optimal solution lies between the lower bound and upper bound.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have the following theorem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Theorem 2 </a:t>
                </a:r>
                <a:r>
                  <a:rPr lang="en-US" sz="1200" kern="1200" baseline="0" dirty="0">
                    <a:solidFill>
                      <a:schemeClr val="tx1"/>
                    </a:solidFill>
                    <a:effectLst/>
                    <a:latin typeface="+mn-lt"/>
                    <a:ea typeface="+mn-ea"/>
                    <a:cs typeface="+mn-cs"/>
                  </a:rPr>
                  <a:t>shows that </a:t>
                </a:r>
                <a:r>
                  <a:rPr lang="en-US" sz="1200" kern="1200" dirty="0">
                    <a:solidFill>
                      <a:schemeClr val="tx1"/>
                    </a:solidFill>
                    <a:effectLst/>
                    <a:latin typeface="+mn-lt"/>
                    <a:ea typeface="+mn-ea"/>
                    <a:cs typeface="+mn-cs"/>
                  </a:rPr>
                  <a:t>the optimal algorithm can be interpreted as moving backwards in time, starting with </a:t>
                </a:r>
                <a:r>
                  <a:rPr lang="en-US" i="0">
                    <a:latin typeface="Cambria Math" panose="02040503050406030204" pitchFamily="18" charset="0"/>
                  </a:rPr>
                  <a:t>𝑥_</a:t>
                </a:r>
                <a:r>
                  <a:rPr lang="en-US" altLang="zh-CN" b="0" i="0">
                    <a:latin typeface="Cambria Math" panose="02040503050406030204" pitchFamily="18" charset="0"/>
                  </a:rPr>
                  <a:t>𝑇^</a:t>
                </a:r>
                <a:r>
                  <a:rPr lang="en-US" i="0">
                    <a:latin typeface="Cambria Math" panose="02040503050406030204" pitchFamily="18" charset="0"/>
                  </a:rPr>
                  <a:t>∗</a:t>
                </a:r>
                <a:r>
                  <a:rPr lang="en-US" altLang="zh-CN" b="0" i="0">
                    <a:latin typeface="Cambria Math" panose="02040503050406030204" pitchFamily="18" charset="0"/>
                  </a:rPr>
                  <a:t>=0</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keeping </a:t>
                </a:r>
                <a:r>
                  <a:rPr lang="en-US" i="0">
                    <a:latin typeface="Cambria Math" panose="02040503050406030204" pitchFamily="18" charset="0"/>
                  </a:rPr>
                  <a:t>𝑥_</a:t>
                </a:r>
                <a:r>
                  <a:rPr lang="en-US" i="0">
                    <a:latin typeface="Cambria Math" panose="02040503050406030204" pitchFamily="18" charset="0"/>
                    <a:ea typeface="Cambria Math" panose="02040503050406030204" pitchFamily="18" charset="0"/>
                  </a:rPr>
                  <a:t>𝜏^</a:t>
                </a:r>
                <a:r>
                  <a:rPr lang="en-US" i="0">
                    <a:latin typeface="Cambria Math" panose="02040503050406030204" pitchFamily="18" charset="0"/>
                  </a:rPr>
                  <a:t>∗</a:t>
                </a:r>
                <a:r>
                  <a:rPr lang="en-US" altLang="zh-CN" b="0" i="0">
                    <a:latin typeface="Cambria Math" panose="02040503050406030204" pitchFamily="18" charset="0"/>
                  </a:rPr>
                  <a:t>=</a:t>
                </a:r>
                <a:r>
                  <a:rPr lang="en-US" i="0">
                    <a:latin typeface="Cambria Math" panose="02040503050406030204" pitchFamily="18" charset="0"/>
                  </a:rPr>
                  <a:t>𝑥_(</a:t>
                </a:r>
                <a:r>
                  <a:rPr lang="en-US" i="0">
                    <a:latin typeface="Cambria Math" panose="02040503050406030204" pitchFamily="18" charset="0"/>
                    <a:ea typeface="Cambria Math" panose="02040503050406030204" pitchFamily="18" charset="0"/>
                  </a:rPr>
                  <a:t>𝜏</a:t>
                </a:r>
                <a:r>
                  <a:rPr lang="en-US" altLang="zh-CN" b="0" i="0">
                    <a:latin typeface="Cambria Math" panose="02040503050406030204" pitchFamily="18" charset="0"/>
                    <a:ea typeface="Cambria Math" panose="02040503050406030204" pitchFamily="18" charset="0"/>
                  </a:rPr>
                  <a:t>+1)^</a:t>
                </a:r>
                <a:r>
                  <a:rPr lang="en-US" i="0">
                    <a:latin typeface="Cambria Math" panose="02040503050406030204" pitchFamily="18" charset="0"/>
                  </a:rPr>
                  <a:t>∗</a:t>
                </a:r>
                <a:r>
                  <a:rPr lang="en-US" sz="1200" kern="1200" dirty="0">
                    <a:solidFill>
                      <a:schemeClr val="tx1"/>
                    </a:solidFill>
                    <a:effectLst/>
                    <a:latin typeface="+mn-lt"/>
                    <a:ea typeface="+mn-ea"/>
                    <a:cs typeface="+mn-cs"/>
                  </a:rPr>
                  <a:t>unless the bounds prohibit this, in which case it makes the smallest possible change.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12</a:t>
            </a:fld>
            <a:endParaRPr lang="en-US"/>
          </a:p>
        </p:txBody>
      </p:sp>
    </p:spTree>
    <p:extLst>
      <p:ext uri="{BB962C8B-B14F-4D97-AF65-F5344CB8AC3E}">
        <p14:creationId xmlns:p14="http://schemas.microsoft.com/office/powerpoint/2010/main" val="3677520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talk</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online algorithm proposed in this paper, </a:t>
                </a:r>
                <a:r>
                  <a:rPr lang="en-US" sz="9600" dirty="0">
                    <a:cs typeface="Arial"/>
                  </a:rPr>
                  <a:t>Lazy Capacity Provisioning, </a:t>
                </a:r>
                <a:r>
                  <a:rPr lang="en-US" altLang="zh-CN" sz="9600" dirty="0">
                    <a:cs typeface="Arial"/>
                  </a:rPr>
                  <a:t>LCP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LCP</a:t>
                </a:r>
                <a:r>
                  <a:rPr lang="en-US" sz="1200" kern="1200" dirty="0">
                    <a:solidFill>
                      <a:schemeClr val="tx1"/>
                    </a:solidFill>
                    <a:effectLst/>
                    <a:latin typeface="+mn-lt"/>
                    <a:ea typeface="+mn-ea"/>
                    <a:cs typeface="+mn-cs"/>
                  </a:rPr>
                  <a:t> is motivated by the structure of the optimal offline solutio</a:t>
                </a:r>
                <a:r>
                  <a:rPr lang="en-US" altLang="zh-CN" sz="1200"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LCP uses future information in a prediction size of</a:t>
                </a:r>
                <a:r>
                  <a:rPr lang="en-US" sz="1200" kern="1200" baseline="0" dirty="0">
                    <a:solidFill>
                      <a:schemeClr val="tx1"/>
                    </a:solidFill>
                    <a:effectLst/>
                    <a:latin typeface="+mn-lt"/>
                    <a:ea typeface="+mn-ea"/>
                    <a:cs typeface="+mn-cs"/>
                  </a:rPr>
                  <a:t>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0" smtClean="0">
                        <a:latin typeface="Cambria Math" panose="02040503050406030204" pitchFamily="18" charset="0"/>
                        <a:ea typeface="Cambria Math" panose="02040503050406030204" pitchFamily="18" charset="0"/>
                      </a:rPr>
                      <m:t>.</m:t>
                    </m:r>
                  </m:oMath>
                </a14:m>
                <a:r>
                  <a:rPr lang="en-US" altLang="zh-CN" sz="1200" kern="1200" baseline="0" dirty="0">
                    <a:solidFill>
                      <a:schemeClr val="tx1"/>
                    </a:solidFill>
                    <a:effectLst/>
                    <a:latin typeface="+mn-lt"/>
                    <a:ea typeface="+mn-ea"/>
                    <a:cs typeface="+mn-cs"/>
                  </a:rPr>
                  <a:t> That is to say, at time </a:t>
                </a:r>
                <a14:m>
                  <m:oMath xmlns:m="http://schemas.openxmlformats.org/officeDocument/2006/math">
                    <m:r>
                      <a:rPr lang="en-US" sz="9600" i="1" smtClean="0">
                        <a:latin typeface="Cambria Math" panose="02040503050406030204" pitchFamily="18" charset="0"/>
                        <a:ea typeface="Cambria Math" panose="02040503050406030204" pitchFamily="18" charset="0"/>
                      </a:rPr>
                      <m:t>𝜏</m:t>
                    </m:r>
                  </m:oMath>
                </a14:m>
                <a:r>
                  <a:rPr lang="en-US" altLang="zh-CN" sz="1200" kern="1200" baseline="0" dirty="0">
                    <a:solidFill>
                      <a:schemeClr val="tx1"/>
                    </a:solidFill>
                    <a:effectLst/>
                    <a:latin typeface="+mn-lt"/>
                    <a:ea typeface="+mn-ea"/>
                    <a:cs typeface="+mn-cs"/>
                  </a:rPr>
                  <a:t>, LCP know cost function g for </a:t>
                </a:r>
                <a14:m>
                  <m:oMath xmlns:m="http://schemas.openxmlformats.org/officeDocument/2006/math">
                    <m:r>
                      <m:rPr>
                        <m:sty m:val="p"/>
                      </m:rPr>
                      <a:rPr lang="en-US" sz="9600" b="0" i="0" smtClean="0">
                        <a:latin typeface="Cambria Math" panose="02040503050406030204" pitchFamily="18" charset="0"/>
                        <a:cs typeface="Times New Roman" panose="02020603050405020304" pitchFamily="18" charset="0"/>
                      </a:rPr>
                      <m:t>t</m:t>
                    </m:r>
                    <m:r>
                      <a:rPr lang="en-US" sz="9600" smtClean="0">
                        <a:latin typeface="Cambria Math" panose="02040503050406030204" pitchFamily="18" charset="0"/>
                        <a:cs typeface="Times New Roman" panose="02020603050405020304" pitchFamily="18" charset="0"/>
                      </a:rPr>
                      <m:t>≤</m:t>
                    </m:r>
                    <m:r>
                      <a:rPr lang="en-US" sz="9600" smtClean="0">
                        <a:latin typeface="Cambria Math" panose="02040503050406030204" pitchFamily="18" charset="0"/>
                        <a:cs typeface="Times New Roman" panose="02020603050405020304" pitchFamily="18" charset="0"/>
                      </a:rPr>
                      <m:t>𝜏</m:t>
                    </m:r>
                    <m:r>
                      <a:rPr lang="en-US" altLang="zh-CN" sz="9600">
                        <a:latin typeface="Cambria Math" panose="02040503050406030204" pitchFamily="18" charset="0"/>
                        <a:cs typeface="Times New Roman" panose="02020603050405020304" pitchFamily="18" charset="0"/>
                      </a:rPr>
                      <m:t>+</m:t>
                    </m:r>
                    <m:r>
                      <m:rPr>
                        <m:sty m:val="p"/>
                      </m:rPr>
                      <a:rPr lang="el-GR" altLang="zh-CN" sz="9600">
                        <a:latin typeface="Cambria Math" panose="02040503050406030204" pitchFamily="18" charset="0"/>
                        <a:cs typeface="Times New Roman" panose="02020603050405020304" pitchFamily="18" charset="0"/>
                      </a:rPr>
                      <m:t>ω</m:t>
                    </m:r>
                  </m:oMath>
                </a14:m>
                <a:endParaRPr lang="en-US" altLang="zh-CN"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 the optimal solution, we define the upper bound and lower bound of</a:t>
                </a:r>
                <a:r>
                  <a:rPr lang="en-US" sz="1200" kern="1200" baseline="0" dirty="0">
                    <a:solidFill>
                      <a:schemeClr val="tx1"/>
                    </a:solidFill>
                    <a:effectLst/>
                    <a:latin typeface="+mn-lt"/>
                    <a:ea typeface="+mn-ea"/>
                    <a:cs typeface="+mn-cs"/>
                  </a:rPr>
                  <a:t> LCP</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smtClean="0">
                            <a:latin typeface="Cambria Math" panose="02040503050406030204" pitchFamily="18" charset="0"/>
                            <a:cs typeface="Times New Roman" panose="02020603050405020304" pitchFamily="18" charset="0"/>
                          </a:rPr>
                        </m:ctrlPr>
                      </m:sSubSupPr>
                      <m:e>
                        <m:r>
                          <a:rPr lang="en-US" sz="1200">
                            <a:latin typeface="Cambria Math" panose="02040503050406030204" pitchFamily="18" charset="0"/>
                            <a:cs typeface="Times New Roman" panose="02020603050405020304" pitchFamily="18" charset="0"/>
                          </a:rPr>
                          <m:t>𝑥</m:t>
                        </m:r>
                      </m:e>
                      <m:sub>
                        <m:r>
                          <a:rPr lang="en-US" sz="1200">
                            <a:latin typeface="Cambria Math" panose="02040503050406030204" pitchFamily="18" charset="0"/>
                            <a:cs typeface="Times New Roman" panose="02020603050405020304" pitchFamily="18" charset="0"/>
                          </a:rPr>
                          <m:t>𝜏</m:t>
                        </m:r>
                      </m:sub>
                      <m:sup>
                        <m:r>
                          <m:rPr>
                            <m:sty m:val="p"/>
                          </m:rPr>
                          <a:rPr lang="en-US" sz="1200">
                            <a:latin typeface="Cambria Math" panose="02040503050406030204" pitchFamily="18" charset="0"/>
                            <a:cs typeface="Times New Roman" panose="02020603050405020304" pitchFamily="18" charset="0"/>
                          </a:rPr>
                          <m:t>U</m:t>
                        </m:r>
                        <m:r>
                          <a:rPr lang="en-US" altLang="zh-CN" sz="1200">
                            <a:latin typeface="Cambria Math" panose="02040503050406030204" pitchFamily="18" charset="0"/>
                            <a:cs typeface="Times New Roman" panose="02020603050405020304" pitchFamily="18" charset="0"/>
                          </a:rPr>
                          <m:t>,</m:t>
                        </m:r>
                        <m:r>
                          <m:rPr>
                            <m:sty m:val="p"/>
                          </m:rPr>
                          <a:rPr lang="el-GR" altLang="zh-CN" sz="1200">
                            <a:latin typeface="Cambria Math" panose="02040503050406030204" pitchFamily="18" charset="0"/>
                            <a:cs typeface="Times New Roman" panose="02020603050405020304" pitchFamily="18" charset="0"/>
                          </a:rPr>
                          <m:t>ω</m:t>
                        </m:r>
                      </m:sup>
                    </m:sSubSup>
                  </m:oMath>
                </a14:m>
                <a:r>
                  <a:rPr lang="en-US" dirty="0"/>
                  <a:t> and </a:t>
                </a:r>
                <a14:m>
                  <m:oMath xmlns:m="http://schemas.openxmlformats.org/officeDocument/2006/math">
                    <m:sSubSup>
                      <m:sSubSupPr>
                        <m:ctrlPr>
                          <a:rPr lang="en-US" sz="1200" i="1" smtClean="0">
                            <a:latin typeface="Cambria Math" panose="02040503050406030204" pitchFamily="18" charset="0"/>
                            <a:cs typeface="Times New Roman" panose="02020603050405020304" pitchFamily="18" charset="0"/>
                          </a:rPr>
                        </m:ctrlPr>
                      </m:sSubSupPr>
                      <m:e>
                        <m:r>
                          <a:rPr lang="en-US" sz="1200">
                            <a:latin typeface="Cambria Math" panose="02040503050406030204" pitchFamily="18" charset="0"/>
                            <a:cs typeface="Times New Roman" panose="02020603050405020304" pitchFamily="18" charset="0"/>
                          </a:rPr>
                          <m:t>𝑥</m:t>
                        </m:r>
                      </m:e>
                      <m:sub>
                        <m:r>
                          <a:rPr lang="en-US" sz="1200">
                            <a:latin typeface="Cambria Math" panose="02040503050406030204" pitchFamily="18" charset="0"/>
                            <a:cs typeface="Times New Roman" panose="02020603050405020304" pitchFamily="18" charset="0"/>
                          </a:rPr>
                          <m:t>𝜏</m:t>
                        </m:r>
                      </m:sub>
                      <m:sup>
                        <m:r>
                          <m:rPr>
                            <m:sty m:val="p"/>
                          </m:rPr>
                          <a:rPr lang="en-US" altLang="zh-CN" sz="1200">
                            <a:latin typeface="Cambria Math" panose="02040503050406030204" pitchFamily="18" charset="0"/>
                            <a:cs typeface="Times New Roman" panose="02020603050405020304" pitchFamily="18" charset="0"/>
                          </a:rPr>
                          <m:t>L</m:t>
                        </m:r>
                        <m:r>
                          <a:rPr lang="en-US" altLang="zh-CN" sz="1200">
                            <a:latin typeface="Cambria Math" panose="02040503050406030204" pitchFamily="18" charset="0"/>
                            <a:cs typeface="Times New Roman" panose="02020603050405020304" pitchFamily="18" charset="0"/>
                          </a:rPr>
                          <m:t>,</m:t>
                        </m:r>
                        <m:r>
                          <m:rPr>
                            <m:sty m:val="p"/>
                          </m:rPr>
                          <a:rPr lang="el-GR" altLang="zh-CN" sz="1200">
                            <a:latin typeface="Cambria Math" panose="02040503050406030204" pitchFamily="18" charset="0"/>
                            <a:cs typeface="Times New Roman" panose="02020603050405020304" pitchFamily="18" charset="0"/>
                          </a:rPr>
                          <m:t>ω</m:t>
                        </m:r>
                      </m:sup>
                    </m:sSubSup>
                  </m:oMath>
                </a14:m>
                <a:r>
                  <a:rPr lang="en-US" sz="1200" kern="1200" dirty="0">
                    <a:solidFill>
                      <a:schemeClr val="tx1"/>
                    </a:solidFill>
                    <a:effectLst/>
                    <a:latin typeface="+mn-lt"/>
                    <a:ea typeface="+mn-ea"/>
                    <a:cs typeface="+mn-cs"/>
                  </a:rPr>
                  <a:t>, note</a:t>
                </a:r>
                <a:r>
                  <a:rPr lang="en-US" sz="1200" kern="1200" baseline="0" dirty="0">
                    <a:solidFill>
                      <a:schemeClr val="tx1"/>
                    </a:solidFill>
                    <a:effectLst/>
                    <a:latin typeface="+mn-lt"/>
                    <a:ea typeface="+mn-ea"/>
                    <a:cs typeface="+mn-cs"/>
                  </a:rPr>
                  <a:t> that </a:t>
                </a:r>
                <a14:m>
                  <m:oMath xmlns:m="http://schemas.openxmlformats.org/officeDocument/2006/math">
                    <m:r>
                      <m:rPr>
                        <m:sty m:val="p"/>
                      </m:rPr>
                      <a:rPr lang="el-GR" altLang="zh-CN" sz="9600" smtClean="0">
                        <a:latin typeface="Cambria Math" panose="02040503050406030204" pitchFamily="18" charset="0"/>
                        <a:cs typeface="Times New Roman" panose="02020603050405020304" pitchFamily="18" charset="0"/>
                      </a:rPr>
                      <m:t>ω</m:t>
                    </m:r>
                    <m:r>
                      <a:rPr lang="el-GR" altLang="zh-CN" sz="9600">
                        <a:latin typeface="Cambria Math" panose="02040503050406030204" pitchFamily="18" charset="0"/>
                        <a:cs typeface="Times New Roman" panose="02020603050405020304" pitchFamily="18" charset="0"/>
                      </a:rPr>
                      <m:t> </m:t>
                    </m:r>
                  </m:oMath>
                </a14:m>
                <a:r>
                  <a:rPr lang="en-US" sz="9600" dirty="0">
                    <a:latin typeface="Times New Roman" panose="02020603050405020304" pitchFamily="18" charset="0"/>
                    <a:cs typeface="Times New Roman" panose="02020603050405020304" pitchFamily="18" charset="0"/>
                  </a:rPr>
                  <a:t>is allowed to</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be</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0.</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It</a:t>
                </a:r>
                <a:r>
                  <a:rPr lang="zh-CN" altLang="en-US" sz="9600" dirty="0">
                    <a:latin typeface="Times New Roman" panose="02020603050405020304" pitchFamily="18" charset="0"/>
                    <a:cs typeface="Times New Roman" panose="02020603050405020304" pitchFamily="18" charset="0"/>
                  </a:rPr>
                  <a:t> </a:t>
                </a:r>
                <a:r>
                  <a:rPr lang="en-US" altLang="zh-CN" sz="9600" dirty="0">
                    <a:latin typeface="Times New Roman" panose="02020603050405020304" pitchFamily="18" charset="0"/>
                    <a:cs typeface="Times New Roman" panose="02020603050405020304" pitchFamily="18" charset="0"/>
                  </a:rPr>
                  <a:t>means</a:t>
                </a:r>
                <a:r>
                  <a:rPr lang="zh-CN" altLang="en-US" sz="9600" dirty="0">
                    <a:latin typeface="Times New Roman" panose="02020603050405020304" pitchFamily="18" charset="0"/>
                    <a:cs typeface="Times New Roman" panose="02020603050405020304" pitchFamily="18" charset="0"/>
                  </a:rPr>
                  <a:t> </a:t>
                </a:r>
                <a:r>
                  <a:rPr lang="en-US" sz="1200" kern="1200" dirty="0">
                    <a:solidFill>
                      <a:schemeClr val="tx1"/>
                    </a:solidFill>
                    <a:effectLst/>
                    <a:latin typeface="+mn-lt"/>
                    <a:ea typeface="+mn-ea"/>
                    <a:cs typeface="+mn-cs"/>
                  </a:rPr>
                  <a:t>no information except current timeslot</a:t>
                </a:r>
                <a:r>
                  <a:rPr lang="en-US" altLang="zh-C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lemma 2 shows optimal x “lazily” stays within upper and lower bounds.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LCP</a:t>
                </a:r>
                <a:r>
                  <a:rPr lang="en-US" sz="1200" kern="1200" dirty="0">
                    <a:solidFill>
                      <a:schemeClr val="tx1"/>
                    </a:solidFill>
                    <a:effectLst/>
                    <a:latin typeface="+mn-lt"/>
                    <a:ea typeface="+mn-ea"/>
                    <a:cs typeface="+mn-cs"/>
                  </a:rPr>
                  <a:t> of is motivated by the structure of the optimal offline solutio</a:t>
                </a:r>
                <a:r>
                  <a:rPr lang="en-US" altLang="zh-CN" sz="1200"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LCP uses a prediction window of length of </a:t>
                </a:r>
                <a:r>
                  <a:rPr lang="el-GR" altLang="zh-CN" b="0" i="0">
                    <a:latin typeface="Cambria Math" panose="02040503050406030204" pitchFamily="18" charset="0"/>
                    <a:ea typeface="Cambria Math" panose="02040503050406030204" pitchFamily="18" charset="0"/>
                  </a:rPr>
                  <a:t>ω</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en-US" altLang="zh-CN"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future arrivals and mimics the “lazy” structure of the optimal algorithm, but proceeding forward instead of backwards in time.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Like the optimal solution, it “lazily” stays within upper and lower bounds. However, it does this moving forward in time instead of backwards in time.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13</a:t>
            </a:fld>
            <a:endParaRPr lang="en-US"/>
          </a:p>
        </p:txBody>
      </p:sp>
    </p:spTree>
    <p:extLst>
      <p:ext uri="{BB962C8B-B14F-4D97-AF65-F5344CB8AC3E}">
        <p14:creationId xmlns:p14="http://schemas.microsoft.com/office/powerpoint/2010/main" val="1557392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a:t>
                </a:r>
                <a:r>
                  <a:rPr lang="en-US" altLang="zh-CN" sz="1200" kern="1200" dirty="0">
                    <a:solidFill>
                      <a:schemeClr val="tx1"/>
                    </a:solidFill>
                    <a:effectLst/>
                    <a:latin typeface="+mn-lt"/>
                    <a:ea typeface="+mn-ea"/>
                    <a:cs typeface="+mn-cs"/>
                  </a:rPr>
                  <a:t>let’s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how</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LCP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works</a:t>
                </a:r>
                <a:r>
                  <a:rPr 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en-US" sz="1200" kern="1200" dirty="0">
                    <a:solidFill>
                      <a:schemeClr val="tx1"/>
                    </a:solidFill>
                    <a:effectLst/>
                    <a:latin typeface="+mn-lt"/>
                    <a:ea typeface="+mn-ea"/>
                    <a:cs typeface="+mn-cs"/>
                  </a:rPr>
                  <a:t> </a:t>
                </a:r>
                <a14:m>
                  <m:oMath xmlns:m="http://schemas.openxmlformats.org/officeDocument/2006/math">
                    <m:sSubSup>
                      <m:sSubSupPr>
                        <m:ctrlPr>
                          <a:rPr lang="en-US" sz="9600" i="1" smtClean="0">
                            <a:latin typeface="Cambria Math" panose="02040503050406030204" pitchFamily="18" charset="0"/>
                            <a:cs typeface="Times New Roman" panose="02020603050405020304" pitchFamily="18" charset="0"/>
                          </a:rPr>
                        </m:ctrlPr>
                      </m:sSubSupPr>
                      <m:e>
                        <m:r>
                          <a:rPr lang="en-US" sz="9600">
                            <a:latin typeface="Cambria Math" panose="02040503050406030204" pitchFamily="18" charset="0"/>
                            <a:cs typeface="Times New Roman" panose="02020603050405020304" pitchFamily="18" charset="0"/>
                          </a:rPr>
                          <m:t>𝑥</m:t>
                        </m:r>
                      </m:e>
                      <m:sub>
                        <m:r>
                          <a:rPr lang="en-US" sz="9600">
                            <a:latin typeface="Cambria Math" panose="02040503050406030204" pitchFamily="18" charset="0"/>
                            <a:cs typeface="Times New Roman" panose="02020603050405020304" pitchFamily="18" charset="0"/>
                          </a:rPr>
                          <m:t>𝜏</m:t>
                        </m:r>
                      </m:sub>
                      <m:sup>
                        <m:r>
                          <m:rPr>
                            <m:sty m:val="p"/>
                          </m:rPr>
                          <a:rPr lang="en-US" sz="9600">
                            <a:latin typeface="Cambria Math" panose="02040503050406030204" pitchFamily="18" charset="0"/>
                            <a:cs typeface="Times New Roman" panose="02020603050405020304" pitchFamily="18" charset="0"/>
                          </a:rPr>
                          <m:t>U</m:t>
                        </m:r>
                        <m:r>
                          <a:rPr lang="en-US" altLang="zh-CN" sz="9600">
                            <a:latin typeface="Cambria Math" panose="02040503050406030204" pitchFamily="18" charset="0"/>
                            <a:cs typeface="Times New Roman" panose="02020603050405020304" pitchFamily="18" charset="0"/>
                          </a:rPr>
                          <m:t>,</m:t>
                        </m:r>
                        <m:r>
                          <m:rPr>
                            <m:sty m:val="p"/>
                          </m:rPr>
                          <a:rPr lang="el-GR" altLang="zh-CN" sz="9600">
                            <a:latin typeface="Cambria Math" panose="02040503050406030204" pitchFamily="18" charset="0"/>
                            <a:cs typeface="Times New Roman" panose="02020603050405020304" pitchFamily="18" charset="0"/>
                          </a:rPr>
                          <m:t>ω</m:t>
                        </m:r>
                      </m:sup>
                    </m:sSubSup>
                  </m:oMath>
                </a14:m>
                <a:r>
                  <a:rPr lang="en-US" dirty="0"/>
                  <a:t> and </a:t>
                </a:r>
                <a14:m>
                  <m:oMath xmlns:m="http://schemas.openxmlformats.org/officeDocument/2006/math">
                    <m:sSubSup>
                      <m:sSubSupPr>
                        <m:ctrlPr>
                          <a:rPr lang="en-US" sz="9600" i="1" smtClean="0">
                            <a:latin typeface="Cambria Math" panose="02040503050406030204" pitchFamily="18" charset="0"/>
                            <a:cs typeface="Times New Roman" panose="02020603050405020304" pitchFamily="18" charset="0"/>
                          </a:rPr>
                        </m:ctrlPr>
                      </m:sSubSupPr>
                      <m:e>
                        <m:r>
                          <a:rPr lang="en-US" sz="9600">
                            <a:latin typeface="Cambria Math" panose="02040503050406030204" pitchFamily="18" charset="0"/>
                            <a:cs typeface="Times New Roman" panose="02020603050405020304" pitchFamily="18" charset="0"/>
                          </a:rPr>
                          <m:t>𝑥</m:t>
                        </m:r>
                      </m:e>
                      <m:sub>
                        <m:r>
                          <a:rPr lang="en-US" sz="9600">
                            <a:latin typeface="Cambria Math" panose="02040503050406030204" pitchFamily="18" charset="0"/>
                            <a:cs typeface="Times New Roman" panose="02020603050405020304" pitchFamily="18" charset="0"/>
                          </a:rPr>
                          <m:t>𝜏</m:t>
                        </m:r>
                      </m:sub>
                      <m:sup>
                        <m:r>
                          <m:rPr>
                            <m:sty m:val="p"/>
                          </m:rPr>
                          <a:rPr lang="en-US" altLang="zh-CN" sz="9600">
                            <a:latin typeface="Cambria Math" panose="02040503050406030204" pitchFamily="18" charset="0"/>
                            <a:cs typeface="Times New Roman" panose="02020603050405020304" pitchFamily="18" charset="0"/>
                          </a:rPr>
                          <m:t>L</m:t>
                        </m:r>
                        <m:r>
                          <a:rPr lang="en-US" altLang="zh-CN" sz="9600">
                            <a:latin typeface="Cambria Math" panose="02040503050406030204" pitchFamily="18" charset="0"/>
                            <a:cs typeface="Times New Roman" panose="02020603050405020304" pitchFamily="18" charset="0"/>
                          </a:rPr>
                          <m:t>,</m:t>
                        </m:r>
                        <m:r>
                          <m:rPr>
                            <m:sty m:val="p"/>
                          </m:rPr>
                          <a:rPr lang="el-GR" altLang="zh-CN" sz="9600">
                            <a:latin typeface="Cambria Math" panose="02040503050406030204" pitchFamily="18" charset="0"/>
                            <a:cs typeface="Times New Roman" panose="02020603050405020304" pitchFamily="18" charset="0"/>
                          </a:rPr>
                          <m:t>ω</m:t>
                        </m:r>
                      </m:sup>
                    </m:sSubSup>
                  </m:oMath>
                </a14:m>
                <a:r>
                  <a:rPr lang="zh-CN" altLang="en-US" dirty="0"/>
                  <a:t> </a:t>
                </a:r>
                <a:r>
                  <a:rPr lang="en-US" altLang="zh-CN" dirty="0"/>
                  <a:t>we</a:t>
                </a:r>
                <a:r>
                  <a:rPr lang="zh-CN" altLang="en-US" dirty="0"/>
                  <a:t> </a:t>
                </a:r>
                <a:r>
                  <a:rPr lang="en-US" altLang="zh-CN" dirty="0"/>
                  <a:t>defined</a:t>
                </a:r>
                <a:r>
                  <a:rPr lang="zh-CN" altLang="en-US" dirty="0"/>
                  <a:t> </a:t>
                </a:r>
                <a:r>
                  <a:rPr lang="en-US" altLang="zh-CN" dirty="0"/>
                  <a:t>before.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t>
                </a:r>
                <a14:m>
                  <m:oMath xmlns:m="http://schemas.openxmlformats.org/officeDocument/2006/math">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optimal</m:t>
                    </m:r>
                    <m:r>
                      <a:rPr lang="en-US" b="0" i="0" smtClean="0">
                        <a:latin typeface="Cambria Math" panose="02040503050406030204" pitchFamily="18" charset="0"/>
                      </a:rPr>
                      <m:t> </m:t>
                    </m:r>
                    <m:r>
                      <a:rPr lang="en-US" i="1" smtClean="0">
                        <a:latin typeface="Cambria Math" panose="02040503050406030204" pitchFamily="18" charset="0"/>
                      </a:rPr>
                      <m:t>𝑥</m:t>
                    </m:r>
                  </m:oMath>
                </a14:m>
                <a:r>
                  <a:rPr lang="en-US" altLang="zh-CN" sz="1200" kern="1200" dirty="0">
                    <a:solidFill>
                      <a:schemeClr val="tx1"/>
                    </a:solidFill>
                    <a:effectLst/>
                    <a:latin typeface="+mn-lt"/>
                    <a:ea typeface="+mn-ea"/>
                    <a:cs typeface="+mn-cs"/>
                  </a:rPr>
                  <a:t> at time 0 is 0,</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keep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𝜏</m:t>
                        </m:r>
                      </m:sub>
                      <m:sup>
                        <m:r>
                          <a:rPr lang="en-US"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m:t>
                        </m:r>
                      </m:sup>
                    </m:sSubSup>
                  </m:oMath>
                </a14:m>
                <a:r>
                  <a:rPr lang="en-US" sz="1200" kern="1200" dirty="0">
                    <a:solidFill>
                      <a:schemeClr val="tx1"/>
                    </a:solidFill>
                    <a:effectLst/>
                    <a:latin typeface="+mn-lt"/>
                    <a:ea typeface="+mn-ea"/>
                    <a:cs typeface="+mn-cs"/>
                  </a:rPr>
                  <a:t>unless the bounds prohibit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know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ike the optimal solution,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solution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LCP</a:t>
                </a:r>
                <a:r>
                  <a:rPr lang="en-US" sz="1200" kern="1200" dirty="0">
                    <a:solidFill>
                      <a:schemeClr val="tx1"/>
                    </a:solidFill>
                    <a:effectLst/>
                    <a:latin typeface="+mn-lt"/>
                    <a:ea typeface="+mn-ea"/>
                    <a:cs typeface="+mn-cs"/>
                  </a:rPr>
                  <a:t> “lazily” stays within upper and lower bounds. However, it does this moving forward in time instead of backwards in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theorem 3 shows LCP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3-competitive. The </a:t>
                </a:r>
                <a:r>
                  <a:rPr lang="en-US" altLang="zh-CN" sz="1200" kern="1200" dirty="0">
                    <a:solidFill>
                      <a:schemeClr val="tx1"/>
                    </a:solidFill>
                    <a:effectLst/>
                    <a:latin typeface="+mn-lt"/>
                    <a:ea typeface="+mn-ea"/>
                    <a:cs typeface="+mn-cs"/>
                  </a:rPr>
                  <a:t>competitive ratio is </a:t>
                </a:r>
                <a:r>
                  <a:rPr lang="en-US" sz="1200" kern="1200" dirty="0">
                    <a:solidFill>
                      <a:schemeClr val="tx1"/>
                    </a:solidFill>
                    <a:effectLst/>
                    <a:latin typeface="+mn-lt"/>
                    <a:ea typeface="+mn-ea"/>
                    <a:cs typeface="+mn-cs"/>
                  </a:rPr>
                  <a:t>independent of the prediction window size and the switching cost and is uniformly bounded regardless of the form of the cost functions </a:t>
                </a:r>
                <a:r>
                  <a:rPr lang="en-US" altLang="zh-CN" sz="1200" kern="1200" dirty="0">
                    <a:solidFill>
                      <a:schemeClr val="tx1"/>
                    </a:solidFill>
                    <a:effectLst/>
                    <a:latin typeface="+mn-lt"/>
                    <a:ea typeface="+mn-ea"/>
                    <a:cs typeface="+mn-cs"/>
                  </a:rPr>
                  <a: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means that even the prediction window size is 0, LCP(0) is 3-competitive, though 3-competitive may seem like a large gap, the gap will tend to be much smaller in practice, because the switching costs make up a small fraction of the total costs.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are ready to define LCP using </a:t>
                </a:r>
                <a:r>
                  <a:rPr lang="en-US" sz="9600" i="0">
                    <a:latin typeface="Cambria Math" panose="02040503050406030204" pitchFamily="18" charset="0"/>
                    <a:cs typeface="Times New Roman" panose="02020603050405020304" pitchFamily="18" charset="0"/>
                  </a:rPr>
                  <a:t>𝑥_𝜏^(U</a:t>
                </a:r>
                <a:r>
                  <a:rPr lang="en-US" altLang="zh-CN" sz="9600" i="0">
                    <a:latin typeface="Cambria Math" panose="02040503050406030204" pitchFamily="18" charset="0"/>
                    <a:cs typeface="Times New Roman" panose="02020603050405020304" pitchFamily="18" charset="0"/>
                  </a:rPr>
                  <a:t>,</a:t>
                </a:r>
                <a:r>
                  <a:rPr lang="el-GR" altLang="zh-CN" sz="9600" i="0">
                    <a:latin typeface="Cambria Math" panose="02040503050406030204" pitchFamily="18" charset="0"/>
                    <a:cs typeface="Times New Roman" panose="02020603050405020304" pitchFamily="18" charset="0"/>
                  </a:rPr>
                  <a:t>ω</a:t>
                </a:r>
                <a:r>
                  <a:rPr lang="en-US" altLang="zh-CN" sz="9600" i="0">
                    <a:latin typeface="Cambria Math" panose="02040503050406030204" pitchFamily="18" charset="0"/>
                    <a:cs typeface="Times New Roman" panose="02020603050405020304" pitchFamily="18" charset="0"/>
                  </a:rPr>
                  <a:t>)</a:t>
                </a:r>
                <a:r>
                  <a:rPr lang="en-US" dirty="0"/>
                  <a:t> and </a:t>
                </a:r>
                <a:r>
                  <a:rPr lang="en-US" sz="9600" i="0">
                    <a:latin typeface="Cambria Math" panose="02040503050406030204" pitchFamily="18" charset="0"/>
                    <a:cs typeface="Times New Roman" panose="02020603050405020304" pitchFamily="18" charset="0"/>
                  </a:rPr>
                  <a:t>𝑥_𝜏^(</a:t>
                </a:r>
                <a:r>
                  <a:rPr lang="en-US" altLang="zh-CN" sz="9600" i="0">
                    <a:latin typeface="Cambria Math" panose="02040503050406030204" pitchFamily="18" charset="0"/>
                    <a:cs typeface="Times New Roman" panose="02020603050405020304" pitchFamily="18" charset="0"/>
                  </a:rPr>
                  <a:t>L,</a:t>
                </a:r>
                <a:r>
                  <a:rPr lang="el-GR" altLang="zh-CN" sz="9600" i="0">
                    <a:latin typeface="Cambria Math" panose="02040503050406030204" pitchFamily="18" charset="0"/>
                    <a:cs typeface="Times New Roman" panose="02020603050405020304" pitchFamily="18" charset="0"/>
                  </a:rPr>
                  <a:t>ω</a:t>
                </a:r>
                <a:r>
                  <a:rPr lang="en-US" altLang="zh-CN" sz="9600" i="0">
                    <a:latin typeface="Cambria Math" panose="02040503050406030204" pitchFamily="18" charset="0"/>
                    <a:cs typeface="Times New Roman" panose="02020603050405020304" pitchFamily="18" charset="0"/>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starting with </a:t>
                </a:r>
                <a:r>
                  <a:rPr lang="en-US" i="0">
                    <a:latin typeface="Cambria Math" panose="02040503050406030204" pitchFamily="18" charset="0"/>
                  </a:rPr>
                  <a:t>𝑥_</a:t>
                </a:r>
                <a:r>
                  <a:rPr lang="en-US" b="0" i="0">
                    <a:latin typeface="Cambria Math" panose="02040503050406030204" pitchFamily="18" charset="0"/>
                  </a:rPr>
                  <a:t>0</a:t>
                </a:r>
                <a:r>
                  <a:rPr lang="en-US" altLang="zh-CN" b="0" i="0">
                    <a:latin typeface="Cambria Math" panose="02040503050406030204" pitchFamily="18" charset="0"/>
                  </a:rPr>
                  <a:t>^</a:t>
                </a:r>
                <a:r>
                  <a:rPr lang="en-US" i="0">
                    <a:latin typeface="Cambria Math" panose="02040503050406030204" pitchFamily="18" charset="0"/>
                  </a:rPr>
                  <a:t>∗</a:t>
                </a:r>
                <a:r>
                  <a:rPr lang="en-US" altLang="zh-CN" b="0" i="0">
                    <a:latin typeface="Cambria Math" panose="02040503050406030204" pitchFamily="18" charset="0"/>
                  </a:rPr>
                  <a:t>=0</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keeping </a:t>
                </a:r>
                <a:r>
                  <a:rPr lang="en-US" i="0">
                    <a:latin typeface="Cambria Math" panose="02040503050406030204" pitchFamily="18" charset="0"/>
                  </a:rPr>
                  <a:t>𝑥_</a:t>
                </a:r>
                <a:r>
                  <a:rPr lang="en-US" i="0">
                    <a:latin typeface="Cambria Math" panose="02040503050406030204" pitchFamily="18" charset="0"/>
                    <a:ea typeface="Cambria Math" panose="02040503050406030204" pitchFamily="18" charset="0"/>
                  </a:rPr>
                  <a:t>𝜏^</a:t>
                </a:r>
                <a:r>
                  <a:rPr lang="en-US" i="0">
                    <a:latin typeface="Cambria Math" panose="02040503050406030204" pitchFamily="18" charset="0"/>
                  </a:rPr>
                  <a:t>∗</a:t>
                </a:r>
                <a:r>
                  <a:rPr lang="en-US" altLang="zh-CN" b="0" i="0">
                    <a:latin typeface="Cambria Math" panose="02040503050406030204" pitchFamily="18" charset="0"/>
                  </a:rPr>
                  <a:t>=</a:t>
                </a:r>
                <a:r>
                  <a:rPr lang="en-US" i="0">
                    <a:latin typeface="Cambria Math" panose="02040503050406030204" pitchFamily="18" charset="0"/>
                  </a:rPr>
                  <a:t>𝑥_(</a:t>
                </a:r>
                <a:r>
                  <a:rPr lang="en-US" i="0">
                    <a:latin typeface="Cambria Math" panose="02040503050406030204" pitchFamily="18" charset="0"/>
                    <a:ea typeface="Cambria Math" panose="02040503050406030204" pitchFamily="18" charset="0"/>
                  </a:rPr>
                  <a:t>𝜏</a:t>
                </a:r>
                <a:r>
                  <a:rPr lang="en-US"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n-US" i="0">
                    <a:latin typeface="Cambria Math" panose="02040503050406030204" pitchFamily="18" charset="0"/>
                  </a:rPr>
                  <a:t>∗</a:t>
                </a:r>
                <a:r>
                  <a:rPr lang="en-US" sz="1200" kern="1200" dirty="0">
                    <a:solidFill>
                      <a:schemeClr val="tx1"/>
                    </a:solidFill>
                    <a:effectLst/>
                    <a:latin typeface="+mn-lt"/>
                    <a:ea typeface="+mn-ea"/>
                    <a:cs typeface="+mn-cs"/>
                  </a:rPr>
                  <a:t>unless the bounds prohibit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theorem 3 shows the competitive ratio of LCP. It is independent of the prediction window size and the switching cost and is uniformly bounded above regardless of the form of the cost functions </a:t>
                </a:r>
                <a:r>
                  <a:rPr lang="en-US" altLang="zh-CN" sz="1200" kern="1200" dirty="0">
                    <a:solidFill>
                      <a:schemeClr val="tx1"/>
                    </a:solidFill>
                    <a:effectLst/>
                    <a:latin typeface="+mn-lt"/>
                    <a:ea typeface="+mn-ea"/>
                    <a:cs typeface="+mn-cs"/>
                  </a:rPr>
                  <a:t>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means that even the prediction window size is 0, LPC(0) is 3-competitive, despite having no information beyond the current time-slot.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14</a:t>
            </a:fld>
            <a:endParaRPr lang="en-US"/>
          </a:p>
        </p:txBody>
      </p:sp>
    </p:spTree>
    <p:extLst>
      <p:ext uri="{BB962C8B-B14F-4D97-AF65-F5344CB8AC3E}">
        <p14:creationId xmlns:p14="http://schemas.microsoft.com/office/powerpoint/2010/main" val="387726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800" b="0" i="0" u="none" strike="noStrike" cap="none" dirty="0">
                <a:solidFill>
                  <a:schemeClr val="dk1"/>
                </a:solidFill>
                <a:effectLst/>
                <a:latin typeface="Calibri"/>
                <a:ea typeface="Calibri"/>
                <a:cs typeface="Calibri"/>
                <a:sym typeface="Calibri"/>
              </a:rPr>
              <a:t>Finally I will introduce you case studies of this paper. In this section the goal is twofold. The first is to evaluate the cost incurred by LCP(w) relative to the optimal solution and RHC(w) for realistic workloads. The second is more generally to illustrate the cost savings and energy savings that come from dynamic right-sizing in data centers. To accomplish these goals, we experiment using two real-world traces. </a:t>
            </a: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first is experiment setup. For cost benchmark, Current data centers typically do not use dynamic right-sizing, so we consider the cost incurred by a “static” right-sizing scheme for capacity provisioning. This chooses a constant number of servers that minimizes the costs incurred based on full knowledge of the entire workload.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As for cost function parameters, We normalize u = 1, </a:t>
            </a:r>
            <a:r>
              <a:rPr lang="en-US" sz="1200" b="0" i="0" u="none" strike="noStrike" cap="none" dirty="0" err="1">
                <a:solidFill>
                  <a:schemeClr val="dk1"/>
                </a:solidFill>
                <a:effectLst/>
                <a:latin typeface="Calibri"/>
                <a:ea typeface="Calibri"/>
                <a:cs typeface="Calibri"/>
                <a:sym typeface="Calibri"/>
              </a:rPr>
              <a:t>pt</a:t>
            </a:r>
            <a:r>
              <a:rPr lang="en-US" sz="1200" b="0" i="0" u="none" strike="noStrike" cap="none" dirty="0">
                <a:solidFill>
                  <a:schemeClr val="dk1"/>
                </a:solidFill>
                <a:effectLst/>
                <a:latin typeface="Calibri"/>
                <a:ea typeface="Calibri"/>
                <a:cs typeface="Calibri"/>
                <a:sym typeface="Calibri"/>
              </a:rPr>
              <a:t> = 1, and choose units such that the fixed power is e0  = 1. the load-dependent power is set to e1 = 0. we set d1/e0 = 1. The normalized switching cost beta/e0 measures the duration a server must be powered down to outweigh the switching cost. In this paper we use beta = 6e0. </a:t>
            </a:r>
            <a:endParaRPr lang="en-US" sz="18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06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Hotmail: </a:t>
            </a:r>
            <a:r>
              <a:rPr lang="en-US" sz="1200" b="0" i="0" u="none" strike="noStrike" cap="none" dirty="0">
                <a:solidFill>
                  <a:schemeClr val="dk1"/>
                </a:solidFill>
                <a:effectLst/>
                <a:latin typeface="Calibri"/>
                <a:ea typeface="Calibri"/>
                <a:cs typeface="Calibri"/>
                <a:sym typeface="Calibri"/>
              </a:rPr>
              <a:t>We used traces from eight such servers over a 48-h period </a:t>
            </a:r>
            <a:endParaRPr lang="en-US" sz="18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RAID volumes at MSR Cambridge: The traced period was 1 week.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traced period was 1 week </a:t>
            </a:r>
            <a:endParaRPr lang="en-US" sz="18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78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This </a:t>
            </a:r>
            <a:r>
              <a:rPr lang="en-US" sz="1200" b="0" i="0" u="none" strike="noStrike" cap="none" dirty="0">
                <a:solidFill>
                  <a:schemeClr val="dk1"/>
                </a:solidFill>
                <a:effectLst/>
                <a:latin typeface="Calibri"/>
                <a:ea typeface="Calibri"/>
                <a:cs typeface="Calibri"/>
                <a:sym typeface="Calibri"/>
              </a:rPr>
              <a:t>illustrates the impact of this decision. To provide conservative estimates of the savings from right-sizing, we chose to trim the size of the spike to minimize the savings from right-sizing </a:t>
            </a:r>
            <a:endParaRPr lang="en-US" sz="18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979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53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is energy efficiency? It is to utilize less energy when performing tasks and eliminating energy waste. Power Use Effectiveness (PUE) is used to measure the energy efficiency of data centers. </a:t>
            </a:r>
          </a:p>
          <a:p>
            <a:r>
              <a:rPr lang="en-US" sz="1200" kern="1200" dirty="0">
                <a:solidFill>
                  <a:schemeClr val="tx1"/>
                </a:solidFill>
                <a:effectLst/>
                <a:latin typeface="+mn-lt"/>
                <a:ea typeface="+mn-ea"/>
                <a:cs typeface="+mn-cs"/>
              </a:rPr>
              <a:t>PUE is the ratio of  the amount of energy used in the center  by the energy delivered to computing equipment. It is a number larger than or equal to 1, and of course, we desire to make the number as close to 1 as possible. </a:t>
            </a:r>
            <a:r>
              <a:rPr lang="en-US" sz="1200" u="sng" kern="1200" dirty="0">
                <a:solidFill>
                  <a:schemeClr val="tx1"/>
                </a:solidFill>
                <a:effectLst/>
                <a:latin typeface="+mn-lt"/>
                <a:ea typeface="+mn-ea"/>
                <a:cs typeface="+mn-cs"/>
              </a:rPr>
              <a:t>The lower the PUE is better, because it’s saying that less energy is used for operations </a:t>
            </a:r>
            <a:r>
              <a:rPr lang="en-US" sz="1200" kern="1200" dirty="0">
                <a:solidFill>
                  <a:schemeClr val="tx1"/>
                </a:solidFill>
                <a:effectLst/>
                <a:latin typeface="+mn-lt"/>
                <a:ea typeface="+mn-ea"/>
                <a:cs typeface="+mn-cs"/>
              </a:rPr>
              <a:t>other than just keeping the server running.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know that power consumption is a significant cost for data centers. So here, Improve the energy efficiency will help control budget, </a:t>
            </a:r>
            <a:r>
              <a:rPr lang="en-US" sz="1200" u="sng" kern="1200" dirty="0">
                <a:solidFill>
                  <a:schemeClr val="tx1"/>
                </a:solidFill>
                <a:effectLst/>
                <a:latin typeface="+mn-lt"/>
                <a:ea typeface="+mn-ea"/>
                <a:cs typeface="+mn-cs"/>
              </a:rPr>
              <a:t>Since the price of energy is also increasing.</a:t>
            </a:r>
            <a:endParaRPr lang="en-US" u="sng" dirty="0"/>
          </a:p>
        </p:txBody>
      </p:sp>
      <p:sp>
        <p:nvSpPr>
          <p:cNvPr id="4" name="Slide Number Placeholder 3"/>
          <p:cNvSpPr>
            <a:spLocks noGrp="1"/>
          </p:cNvSpPr>
          <p:nvPr>
            <p:ph type="sldNum" sz="quarter" idx="5"/>
          </p:nvPr>
        </p:nvSpPr>
        <p:spPr/>
        <p:txBody>
          <a:bodyPr/>
          <a:lstStyle/>
          <a:p>
            <a:fld id="{EB2DED5E-2974-5F4E-8091-98505E257A5A}" type="slidenum">
              <a:rPr lang="en-US" smtClean="0"/>
              <a:t>2</a:t>
            </a:fld>
            <a:endParaRPr lang="en-US"/>
          </a:p>
        </p:txBody>
      </p:sp>
    </p:spTree>
    <p:extLst>
      <p:ext uri="{BB962C8B-B14F-4D97-AF65-F5344CB8AC3E}">
        <p14:creationId xmlns:p14="http://schemas.microsoft.com/office/powerpoint/2010/main" val="424326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mc:Choice>
        <mc:Fallback xmlns="">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600" dirty="0">
                    <a:latin typeface="Times New Roman" panose="02020603050405020304" pitchFamily="18" charset="0"/>
                    <a:cs typeface="Times New Roman" panose="02020603050405020304" pitchFamily="18" charset="0"/>
                  </a:rPr>
                  <a:t>Prediction window</a:t>
                </a:r>
                <a:r>
                  <a:rPr lang="en-US" sz="9600" baseline="0" dirty="0">
                    <a:latin typeface="Times New Roman" panose="02020603050405020304" pitchFamily="18" charset="0"/>
                    <a:cs typeface="Times New Roman" panose="02020603050405020304" pitchFamily="18" charset="0"/>
                  </a:rPr>
                  <a:t> size:  </a:t>
                </a:r>
                <a:r>
                  <a:rPr lang="en-US" sz="9600" dirty="0">
                    <a:latin typeface="Times New Roman" panose="02020603050405020304" pitchFamily="18" charset="0"/>
                    <a:cs typeface="Times New Roman" panose="02020603050405020304" pitchFamily="18" charset="0"/>
                  </a:rPr>
                  <a:t>Previous analytic results show that RHC(</a:t>
                </a:r>
                <a:r>
                  <a:rPr lang="en-US" sz="9600" i="0">
                    <a:latin typeface="Cambria Math" panose="02040503050406030204" pitchFamily="18" charset="0"/>
                    <a:ea typeface="Cambria Math" panose="02040503050406030204" pitchFamily="18" charset="0"/>
                    <a:cs typeface="Times New Roman" panose="02020603050405020304" pitchFamily="18" charset="0"/>
                  </a:rPr>
                  <a:t>𝜔</a:t>
                </a:r>
                <a:r>
                  <a:rPr lang="en-US" sz="9600" dirty="0">
                    <a:latin typeface="Times New Roman" panose="02020603050405020304" pitchFamily="18" charset="0"/>
                    <a:cs typeface="Times New Roman" panose="02020603050405020304" pitchFamily="18" charset="0"/>
                  </a:rPr>
                  <a:t>) is more sensitive to prediction window </a:t>
                </a:r>
                <a:r>
                  <a:rPr lang="en-US" sz="9600" i="0">
                    <a:latin typeface="Cambria Math" panose="02040503050406030204" pitchFamily="18" charset="0"/>
                    <a:ea typeface="Cambria Math" panose="02040503050406030204" pitchFamily="18" charset="0"/>
                    <a:cs typeface="Times New Roman" panose="02020603050405020304" pitchFamily="18" charset="0"/>
                  </a:rPr>
                  <a:t>𝜔</a:t>
                </a:r>
                <a:r>
                  <a:rPr lang="en-US" sz="9600" dirty="0">
                    <a:latin typeface="Times New Roman" panose="02020603050405020304" pitchFamily="18" charset="0"/>
                    <a:cs typeface="Times New Roman" panose="02020603050405020304" pitchFamily="18" charset="0"/>
                  </a:rPr>
                  <a:t> and switching cost  </a:t>
                </a:r>
                <a:r>
                  <a:rPr lang="en-US" sz="9600" i="0">
                    <a:latin typeface="Cambria Math" panose="02040503050406030204" pitchFamily="18" charset="0"/>
                    <a:ea typeface="Cambria Math" panose="02040503050406030204" pitchFamily="18" charset="0"/>
                    <a:cs typeface="Times New Roman" panose="02020603050405020304" pitchFamily="18" charset="0"/>
                  </a:rPr>
                  <a:t>𝛽</a:t>
                </a:r>
                <a:r>
                  <a:rPr lang="en-US" sz="9600" b="0" i="0">
                    <a:latin typeface="Cambria Math" panose="02040503050406030204" pitchFamily="18" charset="0"/>
                    <a:ea typeface="Cambria Math" panose="02040503050406030204" pitchFamily="18" charset="0"/>
                    <a:cs typeface="Times New Roman" panose="02020603050405020304" pitchFamily="18" charset="0"/>
                  </a:rPr>
                  <a:t>/𝑒_0</a:t>
                </a:r>
                <a:r>
                  <a:rPr lang="en-US" sz="9600" dirty="0">
                    <a:latin typeface="Times New Roman" panose="02020603050405020304" pitchFamily="18" charset="0"/>
                    <a:cs typeface="Times New Roman" panose="02020603050405020304" pitchFamily="18" charset="0"/>
                  </a:rPr>
                  <a:t>, while LCP(</a:t>
                </a:r>
                <a:r>
                  <a:rPr lang="en-US" sz="9600" i="0">
                    <a:latin typeface="Cambria Math" panose="02040503050406030204" pitchFamily="18" charset="0"/>
                    <a:ea typeface="Cambria Math" panose="02040503050406030204" pitchFamily="18" charset="0"/>
                    <a:cs typeface="Times New Roman" panose="02020603050405020304" pitchFamily="18" charset="0"/>
                  </a:rPr>
                  <a:t>𝜔</a:t>
                </a:r>
                <a:r>
                  <a:rPr lang="en-US" sz="9600" dirty="0">
                    <a:latin typeface="Times New Roman" panose="02020603050405020304" pitchFamily="18" charset="0"/>
                    <a:cs typeface="Times New Roman" panose="02020603050405020304" pitchFamily="18" charset="0"/>
                  </a:rPr>
                  <a:t>) works well for general settings.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mc:Fallback>
      </mc:AlternateContent>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171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146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562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551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latin typeface="Times New Roman" panose="02020603050405020304" pitchFamily="18" charset="0"/>
                    <a:cs typeface="Times New Roman" panose="02020603050405020304" pitchFamily="18" charset="0"/>
                  </a:rPr>
                  <a:t>This paper has provided a new online algorithm, LCP(</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1800" dirty="0">
                    <a:latin typeface="Times New Roman" panose="02020603050405020304" pitchFamily="18" charset="0"/>
                    <a:cs typeface="Times New Roman" panose="02020603050405020304" pitchFamily="18" charset="0"/>
                  </a:rPr>
                  <a:t>) , for dynamic right-sizing in data centers. The algorithm is motivated by the structure of the optimal offline solution and guarantees cost no larger than 3 times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optimal cost.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latin typeface="Times New Roman" panose="02020603050405020304" pitchFamily="18" charset="0"/>
                    <a:cs typeface="Times New Roman" panose="02020603050405020304" pitchFamily="18" charset="0"/>
                  </a:rPr>
                  <a:t>Additionally, the case studies used to evaluate LCP(</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1800" dirty="0">
                    <a:latin typeface="Times New Roman" panose="02020603050405020304" pitchFamily="18" charset="0"/>
                    <a:cs typeface="Times New Roman" panose="02020603050405020304" pitchFamily="18" charset="0"/>
                  </a:rPr>
                  <a:t>) highlight that the cost and energy savings achievable by dynamic right-sizing are significant, and even if a data center is currently performing valley filling, it can still achieve significant cost savings by dynamic right-sizing</a:t>
                </a:r>
                <a:endParaRPr lang="en-US" sz="1800" dirty="0"/>
              </a:p>
            </p:txBody>
          </p:sp>
        </mc:Choice>
        <mc:Fallback xmlns="">
          <p:sp>
            <p:nvSpPr>
              <p:cNvPr id="110" name="Google Shape;11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latin typeface="Times New Roman" panose="02020603050405020304" pitchFamily="18" charset="0"/>
                    <a:cs typeface="Times New Roman" panose="02020603050405020304" pitchFamily="18" charset="0"/>
                  </a:rPr>
                  <a:t>This paper has provided a new online algorithm, LCP(</a:t>
                </a:r>
                <a:r>
                  <a:rPr lang="en-US" sz="1800" i="0">
                    <a:latin typeface="Cambria Math" panose="02040503050406030204" pitchFamily="18" charset="0"/>
                    <a:ea typeface="Cambria Math" panose="02040503050406030204" pitchFamily="18" charset="0"/>
                    <a:cs typeface="Times New Roman" panose="02020603050405020304" pitchFamily="18" charset="0"/>
                  </a:rPr>
                  <a:t>𝜔</a:t>
                </a:r>
                <a:r>
                  <a:rPr lang="en-US" sz="1800" dirty="0">
                    <a:latin typeface="Times New Roman" panose="02020603050405020304" pitchFamily="18" charset="0"/>
                    <a:cs typeface="Times New Roman" panose="02020603050405020304" pitchFamily="18" charset="0"/>
                  </a:rPr>
                  <a:t>) , for dynamic right-sizing in data centers. The algorithm is motivated by the structure of the optimal offline solution and guarantees cost no larger than 3 times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optimal cost.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latin typeface="Times New Roman" panose="02020603050405020304" pitchFamily="18" charset="0"/>
                    <a:cs typeface="Times New Roman" panose="02020603050405020304" pitchFamily="18" charset="0"/>
                  </a:rPr>
                  <a:t>Additionally, the case studies used to evaluate LCP(</a:t>
                </a:r>
                <a:r>
                  <a:rPr lang="en-US" sz="1800" i="0">
                    <a:latin typeface="Cambria Math" panose="02040503050406030204" pitchFamily="18" charset="0"/>
                    <a:ea typeface="Cambria Math" panose="02040503050406030204" pitchFamily="18" charset="0"/>
                    <a:cs typeface="Times New Roman" panose="02020603050405020304" pitchFamily="18" charset="0"/>
                  </a:rPr>
                  <a:t>𝜔</a:t>
                </a:r>
                <a:r>
                  <a:rPr lang="en-US" sz="1800" dirty="0">
                    <a:latin typeface="Times New Roman" panose="02020603050405020304" pitchFamily="18" charset="0"/>
                    <a:cs typeface="Times New Roman" panose="02020603050405020304" pitchFamily="18" charset="0"/>
                  </a:rPr>
                  <a:t>) highlight that the cost and energy savings achievable by dynamic right-sizing are significant, and even if a data center is currently performing valley filling, it can still achieve significant cost savings by dynamic right-sizing</a:t>
                </a:r>
                <a:endParaRPr lang="en-US" sz="1800" dirty="0"/>
              </a:p>
            </p:txBody>
          </p:sp>
        </mc:Fallback>
      </mc:AlternateContent>
      <p:sp>
        <p:nvSpPr>
          <p:cNvPr id="111" name="Google Shape;11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01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way help improving the energy efficiency, is to Design data center that are power-proportional. Power-proportional data center is utilizing software techniques to dynamically adapt the number of active servers to match the current workload. </a:t>
            </a:r>
          </a:p>
          <a:p>
            <a:r>
              <a:rPr lang="en-US" sz="1200" kern="1200" dirty="0">
                <a:solidFill>
                  <a:schemeClr val="tx1"/>
                </a:solidFill>
                <a:effectLst/>
                <a:latin typeface="+mn-lt"/>
                <a:ea typeface="+mn-ea"/>
                <a:cs typeface="+mn-cs"/>
              </a:rPr>
              <a:t>In other words, </a:t>
            </a:r>
            <a:r>
              <a:rPr lang="en-US" sz="1200" u="sng" kern="1200" dirty="0">
                <a:solidFill>
                  <a:schemeClr val="tx1"/>
                </a:solidFill>
                <a:effectLst/>
                <a:latin typeface="+mn-lt"/>
                <a:ea typeface="+mn-ea"/>
                <a:cs typeface="+mn-cs"/>
              </a:rPr>
              <a:t>it is to make the data center Consume power in proportion to their utilization level. </a:t>
            </a:r>
          </a:p>
          <a:p>
            <a:r>
              <a:rPr lang="en-US" sz="1200" kern="1200" dirty="0">
                <a:solidFill>
                  <a:schemeClr val="tx1"/>
                </a:solidFill>
                <a:effectLst/>
                <a:latin typeface="+mn-lt"/>
                <a:ea typeface="+mn-ea"/>
                <a:cs typeface="+mn-cs"/>
              </a:rPr>
              <a:t>For example, we say N is when computing consumes N watts at full load, and measuring the current workload by X%, then the power consumption will be X/100*N Watts.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the server is not active, which means when there’s nearly no work is performed, it would ideally consume no power. This is very difficult to achieve. And as workload increases, it’s consumption would also increase. </a:t>
            </a:r>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3</a:t>
            </a:fld>
            <a:endParaRPr lang="en-US"/>
          </a:p>
        </p:txBody>
      </p:sp>
    </p:spTree>
    <p:extLst>
      <p:ext uri="{BB962C8B-B14F-4D97-AF65-F5344CB8AC3E}">
        <p14:creationId xmlns:p14="http://schemas.microsoft.com/office/powerpoint/2010/main" val="139051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do we make data center more power-proportional? An Existing approach is to dynamically “right-size” the data center. </a:t>
            </a:r>
          </a:p>
          <a:p>
            <a:r>
              <a:rPr lang="en-US" sz="1200" kern="1200" dirty="0">
                <a:solidFill>
                  <a:schemeClr val="tx1"/>
                </a:solidFill>
                <a:effectLst/>
                <a:latin typeface="+mn-lt"/>
                <a:ea typeface="+mn-ea"/>
                <a:cs typeface="+mn-cs"/>
              </a:rPr>
              <a:t>Dynamic right-sizing is when distributing the requests to servers during the periods of low load occur</a:t>
            </a:r>
            <a:r>
              <a:rPr lang="en-US" sz="1200" u="sng" kern="1200" dirty="0">
                <a:solidFill>
                  <a:schemeClr val="tx1"/>
                </a:solidFill>
                <a:effectLst/>
                <a:latin typeface="+mn-lt"/>
                <a:ea typeface="+mn-ea"/>
                <a:cs typeface="+mn-cs"/>
              </a:rPr>
              <a:t>, the low load here means when the server is not needed, or it has no jobs assigned</a:t>
            </a:r>
            <a:r>
              <a:rPr lang="en-US" sz="1200" u="none" kern="1200" dirty="0">
                <a:solidFill>
                  <a:schemeClr val="tx1"/>
                </a:solidFill>
                <a:effectLst/>
                <a:latin typeface="+mn-lt"/>
                <a:ea typeface="+mn-ea"/>
                <a:cs typeface="+mn-cs"/>
              </a:rPr>
              <a:t>. IT will </a:t>
            </a:r>
            <a:r>
              <a:rPr lang="en-US" sz="1200" kern="1200" dirty="0">
                <a:solidFill>
                  <a:schemeClr val="tx1"/>
                </a:solidFill>
                <a:effectLst/>
                <a:latin typeface="+mn-lt"/>
                <a:ea typeface="+mn-ea"/>
                <a:cs typeface="+mn-cs"/>
              </a:rPr>
              <a:t>then change to a power-saving mode by turning off or going to sleep.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Major coasts of right-sizing:</a:t>
            </a:r>
          </a:p>
          <a:p>
            <a:r>
              <a:rPr lang="en-US" sz="1200" kern="1200" dirty="0">
                <a:solidFill>
                  <a:schemeClr val="tx1"/>
                </a:solidFill>
                <a:effectLst/>
                <a:latin typeface="+mn-lt"/>
                <a:ea typeface="+mn-ea"/>
                <a:cs typeface="+mn-cs"/>
              </a:rPr>
              <a:t>Operating cost.  is Increasing delay when </a:t>
            </a:r>
            <a:r>
              <a:rPr lang="en-US" sz="1200" u="sng" kern="1200" dirty="0">
                <a:solidFill>
                  <a:schemeClr val="tx1"/>
                </a:solidFill>
                <a:effectLst/>
                <a:latin typeface="+mn-lt"/>
                <a:ea typeface="+mn-ea"/>
                <a:cs typeface="+mn-cs"/>
              </a:rPr>
              <a:t>certain number of servers </a:t>
            </a:r>
            <a:r>
              <a:rPr lang="en-US" sz="1200" kern="1200" dirty="0">
                <a:solidFill>
                  <a:schemeClr val="tx1"/>
                </a:solidFill>
                <a:effectLst/>
                <a:latin typeface="+mn-lt"/>
                <a:ea typeface="+mn-ea"/>
                <a:cs typeface="+mn-cs"/>
              </a:rPr>
              <a:t>are in power-saving mode.</a:t>
            </a:r>
          </a:p>
          <a:p>
            <a:r>
              <a:rPr lang="en-US" sz="1200" kern="1200" dirty="0">
                <a:solidFill>
                  <a:schemeClr val="tx1"/>
                </a:solidFill>
                <a:effectLst/>
                <a:latin typeface="+mn-lt"/>
                <a:ea typeface="+mn-ea"/>
                <a:cs typeface="+mn-cs"/>
              </a:rPr>
              <a:t>Switching cost  indicates the energy used when server transition into and out of power-saving mode.</a:t>
            </a:r>
          </a:p>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4</a:t>
            </a:fld>
            <a:endParaRPr lang="en-US"/>
          </a:p>
        </p:txBody>
      </p:sp>
    </p:spTree>
    <p:extLst>
      <p:ext uri="{BB962C8B-B14F-4D97-AF65-F5344CB8AC3E}">
        <p14:creationId xmlns:p14="http://schemas.microsoft.com/office/powerpoint/2010/main" val="3505356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several challenges for implementing dynamic right-sizing:</a:t>
            </a:r>
          </a:p>
          <a:p>
            <a:r>
              <a:rPr lang="en-US" sz="1200" kern="1200" dirty="0">
                <a:solidFill>
                  <a:schemeClr val="tx1"/>
                </a:solidFill>
                <a:effectLst/>
                <a:latin typeface="+mn-lt"/>
                <a:ea typeface="+mn-ea"/>
                <a:cs typeface="+mn-cs"/>
              </a:rPr>
              <a:t>First, Server needs to be able to </a:t>
            </a:r>
            <a:r>
              <a:rPr lang="en-US" sz="1200" u="sng" kern="1200" dirty="0">
                <a:solidFill>
                  <a:schemeClr val="tx1"/>
                </a:solidFill>
                <a:effectLst/>
                <a:latin typeface="+mn-lt"/>
                <a:ea typeface="+mn-ea"/>
                <a:cs typeface="+mn-cs"/>
              </a:rPr>
              <a:t>transition into and out of power-saving mode </a:t>
            </a:r>
            <a:r>
              <a:rPr lang="en-US" sz="1200" kern="1200" dirty="0">
                <a:solidFill>
                  <a:schemeClr val="tx1"/>
                </a:solidFill>
                <a:effectLst/>
                <a:latin typeface="+mn-lt"/>
                <a:ea typeface="+mn-ea"/>
                <a:cs typeface="+mn-cs"/>
              </a:rPr>
              <a:t>without losing their state.</a:t>
            </a:r>
          </a:p>
          <a:p>
            <a:r>
              <a:rPr lang="en-US" sz="1200" kern="1200" dirty="0">
                <a:solidFill>
                  <a:schemeClr val="tx1"/>
                </a:solidFill>
                <a:effectLst/>
                <a:latin typeface="+mn-lt"/>
                <a:ea typeface="+mn-ea"/>
                <a:cs typeface="+mn-cs"/>
              </a:rPr>
              <a:t>state here represents the server lift cycle.</a:t>
            </a:r>
          </a:p>
          <a:p>
            <a:r>
              <a:rPr lang="en-US" sz="1200" kern="1200" dirty="0">
                <a:solidFill>
                  <a:schemeClr val="tx1"/>
                </a:solidFill>
                <a:effectLst/>
                <a:latin typeface="+mn-lt"/>
                <a:ea typeface="+mn-ea"/>
                <a:cs typeface="+mn-cs"/>
              </a:rPr>
              <a:t>Second, is How can we determine the number of the server that switched to power-saving mode</a:t>
            </a:r>
          </a:p>
          <a:p>
            <a:r>
              <a:rPr lang="en-US" sz="1200" kern="1200" dirty="0">
                <a:solidFill>
                  <a:schemeClr val="tx1"/>
                </a:solidFill>
                <a:effectLst/>
                <a:latin typeface="+mn-lt"/>
                <a:ea typeface="+mn-ea"/>
                <a:cs typeface="+mn-cs"/>
              </a:rPr>
              <a:t>Last, is how can we determine the future workloads? </a:t>
            </a:r>
            <a:r>
              <a:rPr lang="en-US" sz="1200" u="sng" kern="1200" dirty="0">
                <a:solidFill>
                  <a:schemeClr val="tx1"/>
                </a:solidFill>
                <a:effectLst/>
                <a:latin typeface="+mn-lt"/>
                <a:ea typeface="+mn-ea"/>
                <a:cs typeface="+mn-cs"/>
              </a:rPr>
              <a:t>Because we might soon need to wake up the server if we need assistant with future requests.</a:t>
            </a:r>
          </a:p>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5</a:t>
            </a:fld>
            <a:endParaRPr lang="en-US"/>
          </a:p>
        </p:txBody>
      </p:sp>
    </p:spTree>
    <p:extLst>
      <p:ext uri="{BB962C8B-B14F-4D97-AF65-F5344CB8AC3E}">
        <p14:creationId xmlns:p14="http://schemas.microsoft.com/office/powerpoint/2010/main" val="131886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lets look at the general model, </a:t>
            </a:r>
          </a:p>
          <a:p>
            <a:r>
              <a:rPr lang="en-US" sz="1200" kern="1200" dirty="0">
                <a:solidFill>
                  <a:schemeClr val="tx1"/>
                </a:solidFill>
                <a:effectLst/>
                <a:latin typeface="+mn-lt"/>
                <a:ea typeface="+mn-ea"/>
                <a:cs typeface="+mn-cs"/>
              </a:rPr>
              <a:t>Here is the general mode used in the paper to explore the cost savings possible from dynamic right-sizing.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summation we see here represents the operating cost, and the second half represents the switching cost.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(x)</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a set of non-negative variables, and it is bounded by 0 and x</a:t>
            </a:r>
          </a:p>
          <a:p>
            <a:r>
              <a:rPr lang="en-US" sz="120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{0,1,…,T} represents the set of time interval of interest.</a:t>
            </a:r>
          </a:p>
          <a:p>
            <a:r>
              <a:rPr lang="en-US" sz="1200" kern="1200" dirty="0" err="1">
                <a:solidFill>
                  <a:schemeClr val="tx1"/>
                </a:solidFill>
                <a:effectLst/>
                <a:latin typeface="+mn-lt"/>
                <a:ea typeface="+mn-ea"/>
                <a:cs typeface="+mn-cs"/>
              </a:rPr>
              <a:t>x</a:t>
            </a:r>
            <a:r>
              <a:rPr lang="en-US" sz="1200" kern="1200" baseline="-25000" dirty="0" err="1">
                <a:solidFill>
                  <a:schemeClr val="tx1"/>
                </a:solidFill>
                <a:effectLst/>
                <a:latin typeface="+mn-lt"/>
                <a:ea typeface="+mn-ea"/>
                <a:cs typeface="+mn-cs"/>
              </a:rPr>
              <a:t>t</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capacity at time t, </a:t>
            </a:r>
            <a:r>
              <a:rPr lang="en-US" sz="1200" u="sng" kern="1200" dirty="0">
                <a:solidFill>
                  <a:schemeClr val="tx1"/>
                </a:solidFill>
                <a:effectLst/>
                <a:latin typeface="+mn-lt"/>
                <a:ea typeface="+mn-ea"/>
                <a:cs typeface="+mn-cs"/>
              </a:rPr>
              <a:t>it also denotes the number of active servers at time t </a:t>
            </a:r>
          </a:p>
          <a:p>
            <a:r>
              <a:rPr lang="en-US" sz="1200" kern="1200" dirty="0" err="1">
                <a:solidFill>
                  <a:schemeClr val="tx1"/>
                </a:solidFill>
                <a:effectLst/>
                <a:latin typeface="+mn-lt"/>
                <a:ea typeface="+mn-ea"/>
                <a:cs typeface="+mn-cs"/>
              </a:rPr>
              <a:t>g</a:t>
            </a:r>
            <a:r>
              <a:rPr lang="en-US" sz="1200" kern="1200" baseline="-250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is the operating cost for time slot t. </a:t>
            </a:r>
            <a:r>
              <a:rPr lang="en-US" sz="1200" u="sng" kern="1200" dirty="0">
                <a:solidFill>
                  <a:schemeClr val="tx1"/>
                </a:solidFill>
                <a:effectLst/>
                <a:latin typeface="+mn-lt"/>
                <a:ea typeface="+mn-ea"/>
                <a:cs typeface="+mn-cs"/>
              </a:rPr>
              <a:t>Operating cost includes many other factors, such as arrival rate, the electricity price, the capacity on available servers, etc. </a:t>
            </a:r>
          </a:p>
          <a:p>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 is the switching cost, </a:t>
            </a:r>
            <a:r>
              <a:rPr lang="en-US" sz="1200" u="sng" kern="1200" dirty="0">
                <a:solidFill>
                  <a:schemeClr val="tx1"/>
                </a:solidFill>
                <a:effectLst/>
                <a:latin typeface="+mn-lt"/>
                <a:ea typeface="+mn-ea"/>
                <a:cs typeface="+mn-cs"/>
              </a:rPr>
              <a:t>which as I mentioned before, it happens when transitioning a server from the sleep state to the active state and back to sleep state again</a:t>
            </a:r>
            <a:r>
              <a:rPr lang="en-US" sz="1200" kern="1200" dirty="0">
                <a:solidFill>
                  <a:schemeClr val="tx1"/>
                </a:solidFill>
                <a:effectLst/>
                <a:latin typeface="+mn-lt"/>
                <a:ea typeface="+mn-ea"/>
                <a:cs typeface="+mn-cs"/>
              </a:rPr>
              <a:t>. We only care about this parameter if the server wakes up. </a:t>
            </a:r>
          </a:p>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Not only operating cost has many factors, </a:t>
            </a:r>
            <a:r>
              <a:rPr lang="en-US" sz="1200" u="sng" kern="1200" dirty="0">
                <a:solidFill>
                  <a:schemeClr val="tx1"/>
                </a:solidFill>
                <a:effectLst/>
                <a:latin typeface="+mn-lt"/>
                <a:ea typeface="+mn-ea"/>
                <a:cs typeface="+mn-cs"/>
                <a:sym typeface="Symbol" pitchFamily="2" charset="2"/>
              </a:rPr>
              <a:t></a:t>
            </a:r>
            <a:r>
              <a:rPr lang="en-US" sz="1200" u="sng" kern="1200" dirty="0">
                <a:solidFill>
                  <a:schemeClr val="tx1"/>
                </a:solidFill>
                <a:effectLst/>
                <a:latin typeface="+mn-lt"/>
                <a:ea typeface="+mn-ea"/>
                <a:cs typeface="+mn-cs"/>
              </a:rPr>
              <a:t> here also has many factors. </a:t>
            </a:r>
          </a:p>
          <a:p>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6</a:t>
            </a:fld>
            <a:endParaRPr lang="en-US"/>
          </a:p>
        </p:txBody>
      </p:sp>
    </p:spTree>
    <p:extLst>
      <p:ext uri="{BB962C8B-B14F-4D97-AF65-F5344CB8AC3E}">
        <p14:creationId xmlns:p14="http://schemas.microsoft.com/office/powerpoint/2010/main" val="322338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1)Energy used when server is in transition	2)The delay in network/data migration </a:t>
            </a:r>
          </a:p>
          <a:p>
            <a:r>
              <a:rPr lang="en-US" sz="1200" u="sng" kern="1200" dirty="0">
                <a:solidFill>
                  <a:schemeClr val="tx1"/>
                </a:solidFill>
                <a:effectLst/>
                <a:latin typeface="+mn-lt"/>
                <a:ea typeface="+mn-ea"/>
                <a:cs typeface="+mn-cs"/>
              </a:rPr>
              <a:t>An example of network migration happens when the instance we currently connected is brought down for maintenance purpose.</a:t>
            </a:r>
          </a:p>
          <a:p>
            <a:r>
              <a:rPr lang="en-US" sz="1200" u="sng" kern="1200" dirty="0">
                <a:solidFill>
                  <a:schemeClr val="tx1"/>
                </a:solidFill>
                <a:effectLst/>
                <a:latin typeface="+mn-lt"/>
                <a:ea typeface="+mn-ea"/>
                <a:cs typeface="+mn-cs"/>
              </a:rPr>
              <a:t>And examples of data migration, is moving data from one location to another, or changing the format of data from one to another.</a:t>
            </a:r>
          </a:p>
          <a:p>
            <a:r>
              <a:rPr lang="en-US" sz="1200" kern="1200" dirty="0">
                <a:solidFill>
                  <a:schemeClr val="tx1"/>
                </a:solidFill>
                <a:effectLst/>
                <a:latin typeface="+mn-lt"/>
                <a:ea typeface="+mn-ea"/>
                <a:cs typeface="+mn-cs"/>
              </a:rPr>
              <a:t>If only take first two into consideration, </a:t>
            </a:r>
          </a:p>
          <a:p>
            <a:r>
              <a:rPr lang="en-US" sz="1200"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 will either approximately be the cost to run a server for a few seconds, </a:t>
            </a:r>
            <a:r>
              <a:rPr lang="en-US" sz="1200" u="sng" kern="1200" dirty="0">
                <a:solidFill>
                  <a:schemeClr val="tx1"/>
                </a:solidFill>
                <a:effectLst/>
                <a:latin typeface="+mn-lt"/>
                <a:ea typeface="+mn-ea"/>
                <a:cs typeface="+mn-cs"/>
              </a:rPr>
              <a:t>example here will be waking the server from suspend-to-RAM state or migrating network or storage states.</a:t>
            </a:r>
          </a:p>
          <a:p>
            <a:r>
              <a:rPr lang="en-US" sz="1200" kern="1200" dirty="0">
                <a:solidFill>
                  <a:schemeClr val="tx1"/>
                </a:solidFill>
                <a:effectLst/>
                <a:latin typeface="+mn-lt"/>
                <a:ea typeface="+mn-ea"/>
                <a:cs typeface="+mn-cs"/>
              </a:rPr>
              <a:t>Or the cost of running could take up to several minutes, if we are to migrate a large virtual machine (VM)</a:t>
            </a:r>
          </a:p>
          <a:p>
            <a:r>
              <a:rPr lang="en-US" sz="1200" kern="1200" dirty="0">
                <a:solidFill>
                  <a:schemeClr val="tx1"/>
                </a:solidFill>
                <a:effectLst/>
                <a:latin typeface="+mn-lt"/>
                <a:ea typeface="+mn-ea"/>
                <a:cs typeface="+mn-cs"/>
              </a:rPr>
              <a:t>3)Increased wear-and-tear costs on the server</a:t>
            </a:r>
          </a:p>
          <a:p>
            <a:r>
              <a:rPr lang="en-US" sz="1200" kern="1200" dirty="0">
                <a:solidFill>
                  <a:schemeClr val="tx1"/>
                </a:solidFill>
                <a:effectLst/>
                <a:latin typeface="+mn-lt"/>
                <a:ea typeface="+mn-ea"/>
                <a:cs typeface="+mn-cs"/>
              </a:rPr>
              <a:t>When #3 is included, then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 will approximately be the cost to run a server for an hour. </a:t>
            </a:r>
          </a:p>
          <a:p>
            <a:r>
              <a:rPr lang="en-US" sz="1200" kern="1200" dirty="0">
                <a:solidFill>
                  <a:schemeClr val="tx1"/>
                </a:solidFill>
                <a:effectLst/>
                <a:latin typeface="+mn-lt"/>
                <a:ea typeface="+mn-ea"/>
                <a:cs typeface="+mn-cs"/>
              </a:rPr>
              <a:t>4)Risk with server switching: </a:t>
            </a:r>
            <a:r>
              <a:rPr lang="en-US" sz="1200" u="sng" kern="1200" dirty="0">
                <a:solidFill>
                  <a:schemeClr val="tx1"/>
                </a:solidFill>
                <a:effectLst/>
                <a:latin typeface="+mn-lt"/>
                <a:ea typeface="+mn-ea"/>
                <a:cs typeface="+mn-cs"/>
              </a:rPr>
              <a:t>like I said in the previous slide, we only care about switching cost if servers are waking up</a:t>
            </a:r>
            <a:r>
              <a:rPr lang="en-US" sz="1200" kern="1200" dirty="0">
                <a:solidFill>
                  <a:schemeClr val="tx1"/>
                </a:solidFill>
                <a:effectLst/>
                <a:latin typeface="+mn-lt"/>
                <a:ea typeface="+mn-ea"/>
                <a:cs typeface="+mn-cs"/>
              </a:rPr>
              <a:t>, but there exists a risk that the </a:t>
            </a:r>
            <a:r>
              <a:rPr lang="en-US" sz="1200" u="sng" kern="1200" dirty="0">
                <a:solidFill>
                  <a:schemeClr val="tx1"/>
                </a:solidFill>
                <a:effectLst/>
                <a:latin typeface="+mn-lt"/>
                <a:ea typeface="+mn-ea"/>
                <a:cs typeface="+mn-cs"/>
              </a:rPr>
              <a:t>server might not turn on properly.</a:t>
            </a:r>
          </a:p>
          <a:p>
            <a:r>
              <a:rPr lang="en-US" sz="1200" kern="1200" dirty="0">
                <a:solidFill>
                  <a:schemeClr val="tx1"/>
                </a:solidFill>
                <a:effectLst/>
                <a:latin typeface="+mn-lt"/>
                <a:ea typeface="+mn-ea"/>
                <a:cs typeface="+mn-cs"/>
              </a:rPr>
              <a:t>If 4) is also taking in consideration, then the </a:t>
            </a:r>
            <a:r>
              <a:rPr lang="en-US" sz="1200" kern="1200" dirty="0">
                <a:solidFill>
                  <a:schemeClr val="tx1"/>
                </a:solidFill>
                <a:effectLst/>
                <a:latin typeface="+mn-lt"/>
                <a:ea typeface="+mn-ea"/>
                <a:cs typeface="+mn-cs"/>
                <a:sym typeface="Symbol" pitchFamily="2" charset="2"/>
              </a:rPr>
              <a:t></a:t>
            </a:r>
            <a:r>
              <a:rPr lang="en-US" sz="1200" kern="1200" dirty="0">
                <a:solidFill>
                  <a:schemeClr val="tx1"/>
                </a:solidFill>
                <a:effectLst/>
                <a:latin typeface="+mn-lt"/>
                <a:ea typeface="+mn-ea"/>
                <a:cs typeface="+mn-cs"/>
              </a:rPr>
              <a:t> could be the cost of running the server for hours. </a:t>
            </a:r>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7</a:t>
            </a:fld>
            <a:endParaRPr lang="en-US"/>
          </a:p>
        </p:txBody>
      </p:sp>
    </p:spTree>
    <p:extLst>
      <p:ext uri="{BB962C8B-B14F-4D97-AF65-F5344CB8AC3E}">
        <p14:creationId xmlns:p14="http://schemas.microsoft.com/office/powerpoint/2010/main" val="1794736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Before talking about online algorithm, we need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en-US" sz="1200" b="0" i="0" u="none" strike="noStrike" kern="1200" dirty="0">
                <a:solidFill>
                  <a:schemeClr val="tx1"/>
                </a:solidFill>
                <a:effectLst/>
                <a:latin typeface="+mn-lt"/>
                <a:ea typeface="+mn-ea"/>
                <a:cs typeface="+mn-cs"/>
              </a:rPr>
              <a:t> point out, in this paper, competitive ratio is used to evaluate the performance of an online algorithm.  As the professor talked before, competitive ratio of an algorithm A is the worst-case ratio of the cost of using algorithm A  to the cost of using optimal algorithm based on perfect future knowledge. </a:t>
            </a:r>
            <a:endParaRPr lang="en-US" dirty="0"/>
          </a:p>
        </p:txBody>
      </p:sp>
      <p:sp>
        <p:nvSpPr>
          <p:cNvPr id="4" name="Slide Number Placeholder 3"/>
          <p:cNvSpPr>
            <a:spLocks noGrp="1"/>
          </p:cNvSpPr>
          <p:nvPr>
            <p:ph type="sldNum" sz="quarter" idx="5"/>
          </p:nvPr>
        </p:nvSpPr>
        <p:spPr/>
        <p:txBody>
          <a:bodyPr/>
          <a:lstStyle/>
          <a:p>
            <a:fld id="{EB2DED5E-2974-5F4E-8091-98505E257A5A}" type="slidenum">
              <a:rPr lang="en-US" smtClean="0"/>
              <a:t>8</a:t>
            </a:fld>
            <a:endParaRPr lang="en-US"/>
          </a:p>
        </p:txBody>
      </p:sp>
    </p:spTree>
    <p:extLst>
      <p:ext uri="{BB962C8B-B14F-4D97-AF65-F5344CB8AC3E}">
        <p14:creationId xmlns:p14="http://schemas.microsoft.com/office/powerpoint/2010/main" val="1313826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s</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the standard online algorithm to the cost optimization problem. </a:t>
                </a:r>
                <a:r>
                  <a:rPr lang="en-US" altLang="zh-CN"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t is called Receding Horizon Control (RHC) algorithms</a:t>
                </a:r>
                <a:endParaRPr lang="en-US" b="0" dirty="0">
                  <a:effectLst/>
                </a:endParaRPr>
              </a:p>
              <a:p>
                <a:pPr rtl="0"/>
                <a:r>
                  <a:rPr lang="en-US" sz="1200" b="0" i="0" u="none" strike="noStrike" kern="1200" dirty="0">
                    <a:solidFill>
                      <a:schemeClr val="tx1"/>
                    </a:solidFill>
                    <a:effectLst/>
                    <a:latin typeface="+mn-lt"/>
                    <a:ea typeface="+mn-ea"/>
                    <a:cs typeface="+mn-cs"/>
                  </a:rPr>
                  <a:t>given the starting state x_(</a:t>
                </a:r>
                <a:r>
                  <a:rPr lang="el-GR" sz="1200" b="0" i="0" u="none" strike="noStrike" kern="1200" dirty="0">
                    <a:solidFill>
                      <a:schemeClr val="tx1"/>
                    </a:solidFill>
                    <a:effectLst/>
                    <a:latin typeface="+mn-lt"/>
                    <a:ea typeface="+mn-ea"/>
                    <a:cs typeface="+mn-cs"/>
                  </a:rPr>
                  <a:t>τ-1), </a:t>
                </a:r>
                <a:r>
                  <a:rPr lang="en-US" sz="1200" b="0" i="0" u="none" strike="noStrike" kern="1200" dirty="0">
                    <a:solidFill>
                      <a:schemeClr val="tx1"/>
                    </a:solidFill>
                    <a:effectLst/>
                    <a:latin typeface="+mn-lt"/>
                    <a:ea typeface="+mn-ea"/>
                    <a:cs typeface="+mn-cs"/>
                  </a:rPr>
                  <a:t>RHC solves the cost optimization over the window (</a:t>
                </a:r>
                <a:r>
                  <a:rPr lang="el-GR" sz="1200" b="0" i="0" u="none" strike="noStrike" kern="1200" dirty="0">
                    <a:solidFill>
                      <a:schemeClr val="tx1"/>
                    </a:solidFill>
                    <a:effectLst/>
                    <a:latin typeface="+mn-lt"/>
                    <a:ea typeface="+mn-ea"/>
                    <a:cs typeface="+mn-cs"/>
                  </a:rPr>
                  <a:t>τ, </a:t>
                </a:r>
                <a:r>
                  <a:rPr lang="el-GR" sz="1200" b="0" i="0" u="none" strike="noStrike" kern="1200" dirty="0" err="1">
                    <a:solidFill>
                      <a:schemeClr val="tx1"/>
                    </a:solidFill>
                    <a:effectLst/>
                    <a:latin typeface="+mn-lt"/>
                    <a:ea typeface="+mn-ea"/>
                    <a:cs typeface="+mn-cs"/>
                  </a:rPr>
                  <a:t>τ+ω</a:t>
                </a:r>
                <a:r>
                  <a:rPr lang="el-GR"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time</a:t>
                </a:r>
                <a:r>
                  <a:rPr lang="zh-CN" altLang="en-US" sz="1200" b="0" i="0" u="none" strike="noStrike" kern="1200" dirty="0">
                    <a:solidFill>
                      <a:schemeClr val="tx1"/>
                    </a:solidFill>
                    <a:effectLst/>
                    <a:latin typeface="+mn-lt"/>
                    <a:ea typeface="+mn-ea"/>
                    <a:cs typeface="+mn-cs"/>
                  </a:rPr>
                  <a:t> </a:t>
                </a:r>
                <a:r>
                  <a:rPr lang="el-GR" sz="1200" b="0" i="0" u="none" strike="noStrike" kern="1200" dirty="0">
                    <a:solidFill>
                      <a:schemeClr val="tx1"/>
                    </a:solidFill>
                    <a:effectLst/>
                    <a:latin typeface="+mn-lt"/>
                    <a:ea typeface="+mn-ea"/>
                    <a:cs typeface="+mn-cs"/>
                  </a:rPr>
                  <a:t>τ.</a:t>
                </a:r>
                <a:r>
                  <a:rPr lang="en-US" sz="1200" b="0" i="0" u="none" strike="noStrike" kern="1200" dirty="0">
                    <a:solidFill>
                      <a:schemeClr val="tx1"/>
                    </a:solidFill>
                    <a:effectLst/>
                    <a:latin typeface="+mn-lt"/>
                    <a:ea typeface="+mn-ea"/>
                    <a:cs typeface="+mn-cs"/>
                  </a:rPr>
                  <a:t> Here</a:t>
                </a:r>
                <a:r>
                  <a:rPr lang="el-GR" sz="1200" b="0" i="0" u="none" strike="noStrike" kern="1200" dirty="0">
                    <a:solidFill>
                      <a:schemeClr val="tx1"/>
                    </a:solidFill>
                    <a:effectLst/>
                    <a:latin typeface="+mn-lt"/>
                    <a:ea typeface="+mn-ea"/>
                    <a:cs typeface="+mn-cs"/>
                  </a:rPr>
                  <a:t> ω </a:t>
                </a:r>
                <a:r>
                  <a:rPr lang="en-US" sz="1200" b="0" i="0" u="none" strike="noStrike" kern="1200" dirty="0">
                    <a:solidFill>
                      <a:schemeClr val="tx1"/>
                    </a:solidFill>
                    <a:effectLst/>
                    <a:latin typeface="+mn-lt"/>
                    <a:ea typeface="+mn-ea"/>
                    <a:cs typeface="+mn-cs"/>
                  </a:rPr>
                  <a:t>is the prediction window size</a:t>
                </a:r>
                <a:endParaRPr lang="en-US" b="0" dirty="0">
                  <a:effectLst/>
                </a:endParaRPr>
              </a:p>
              <a:p>
                <a:pPr rtl="0"/>
                <a:r>
                  <a:rPr lang="en-US" sz="1200" b="0" i="0" u="none" strike="noStrike" kern="1200" dirty="0">
                    <a:solidFill>
                      <a:schemeClr val="tx1"/>
                    </a:solidFill>
                    <a:effectLst/>
                    <a:latin typeface="+mn-lt"/>
                    <a:ea typeface="+mn-ea"/>
                    <a:cs typeface="+mn-cs"/>
                  </a:rPr>
                  <a:t>Define X^</a:t>
                </a:r>
                <a:r>
                  <a:rPr lang="el-GR" sz="1200" b="0" i="0" u="none" strike="noStrike" kern="1200" dirty="0">
                    <a:solidFill>
                      <a:schemeClr val="tx1"/>
                    </a:solidFill>
                    <a:effectLst/>
                    <a:latin typeface="+mn-lt"/>
                    <a:ea typeface="+mn-ea"/>
                    <a:cs typeface="+mn-cs"/>
                  </a:rPr>
                  <a:t>τ </a:t>
                </a:r>
                <a:r>
                  <a:rPr lang="en-US" sz="1200" b="0" i="0" u="none" strike="noStrike" kern="1200" dirty="0">
                    <a:solidFill>
                      <a:schemeClr val="tx1"/>
                    </a:solidFill>
                    <a:effectLst/>
                    <a:latin typeface="+mn-lt"/>
                    <a:ea typeface="+mn-ea"/>
                    <a:cs typeface="+mn-cs"/>
                  </a:rPr>
                  <a:t>be the solution to the objective function, it is a vector of the number of active servers indexed by t from (</a:t>
                </a:r>
                <a:r>
                  <a:rPr lang="el-GR" sz="1200" b="0" i="0" u="none" strike="noStrike" kern="1200" dirty="0">
                    <a:solidFill>
                      <a:schemeClr val="tx1"/>
                    </a:solidFill>
                    <a:effectLst/>
                    <a:latin typeface="+mn-lt"/>
                    <a:ea typeface="+mn-ea"/>
                    <a:cs typeface="+mn-cs"/>
                  </a:rPr>
                  <a:t>τ, </a:t>
                </a:r>
                <a:r>
                  <a:rPr lang="el-GR" sz="1200" b="0" i="0" u="none" strike="noStrike" kern="1200" dirty="0" err="1">
                    <a:solidFill>
                      <a:schemeClr val="tx1"/>
                    </a:solidFill>
                    <a:effectLst/>
                    <a:latin typeface="+mn-lt"/>
                    <a:ea typeface="+mn-ea"/>
                    <a:cs typeface="+mn-cs"/>
                  </a:rPr>
                  <a:t>τ+ω</a:t>
                </a:r>
                <a:r>
                  <a:rPr lang="el-GR" sz="1200" b="0" i="0" u="none" strike="noStrike" kern="1200" dirty="0">
                    <a:solidFill>
                      <a:schemeClr val="tx1"/>
                    </a:solidFill>
                    <a:effectLst/>
                    <a:latin typeface="+mn-lt"/>
                    <a:ea typeface="+mn-ea"/>
                    <a:cs typeface="+mn-cs"/>
                  </a:rPr>
                  <a:t>)</a:t>
                </a:r>
                <a:endParaRPr lang="el-GR" b="0" dirty="0">
                  <a:effectLst/>
                </a:endParaRPr>
              </a:p>
              <a:p>
                <a:pPr rtl="0"/>
                <a:r>
                  <a:rPr lang="en-US" sz="1200" b="0" i="0" u="none" strike="noStrike" kern="1200" dirty="0">
                    <a:solidFill>
                      <a:schemeClr val="tx1"/>
                    </a:solidFill>
                    <a:effectLst/>
                    <a:latin typeface="+mn-lt"/>
                    <a:ea typeface="+mn-ea"/>
                    <a:cs typeface="+mn-cs"/>
                  </a:rPr>
                  <a:t>Then, RHC works as follows. For all negative time, set the number of active servers to 0; at each timeslot </a:t>
                </a:r>
                <a:r>
                  <a:rPr lang="el-GR" sz="1200" b="0" i="0" u="none" strike="noStrike" kern="1200" dirty="0">
                    <a:solidFill>
                      <a:schemeClr val="tx1"/>
                    </a:solidFill>
                    <a:effectLst/>
                    <a:latin typeface="+mn-lt"/>
                    <a:ea typeface="+mn-ea"/>
                    <a:cs typeface="+mn-cs"/>
                  </a:rPr>
                  <a:t>τ</a:t>
                </a:r>
                <a:r>
                  <a:rPr lang="en-US" sz="1200" b="0" i="0" u="none" strike="noStrike" kern="1200" dirty="0">
                    <a:solidFill>
                      <a:schemeClr val="tx1"/>
                    </a:solidFill>
                    <a:effectLst/>
                    <a:latin typeface="+mn-lt"/>
                    <a:ea typeface="+mn-ea"/>
                    <a:cs typeface="+mn-cs"/>
                  </a:rPr>
                  <a:t> greater than 1, set the number of active servers to x</a:t>
                </a:r>
                <a:r>
                  <a:rPr lang="el-GR" sz="1200" b="0" i="0" u="none" strike="noStrike" kern="1200" dirty="0">
                    <a:solidFill>
                      <a:schemeClr val="tx1"/>
                    </a:solidFill>
                    <a:effectLst/>
                    <a:latin typeface="+mn-lt"/>
                    <a:ea typeface="+mn-ea"/>
                    <a:cs typeface="+mn-cs"/>
                  </a:rPr>
                  <a:t>τ.</a:t>
                </a:r>
                <a:endParaRPr lang="el-GR" b="0" dirty="0">
                  <a:effectLst/>
                </a:endParaRPr>
              </a:p>
              <a:p>
                <a:pPr rtl="0"/>
                <a:r>
                  <a:rPr lang="en-US" sz="1200" b="0" i="0" u="none" strike="noStrike" kern="1200" dirty="0">
                    <a:solidFill>
                      <a:schemeClr val="tx1"/>
                    </a:solidFill>
                    <a:effectLst/>
                    <a:latin typeface="+mn-lt"/>
                    <a:ea typeface="+mn-ea"/>
                    <a:cs typeface="+mn-cs"/>
                  </a:rPr>
                  <a:t>Objective function need not have a unique solution. RHC will select the solution with the greatest first entry. </a:t>
                </a:r>
                <a:endParaRPr lang="en-US" b="0" dirty="0">
                  <a:effectLst/>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let us first consider the standard online algorithm. Receding Horizon Control (RHC)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starting state </a:t>
                </a:r>
                <a:r>
                  <a:rPr lang="en-US" sz="1200" b="0" i="0">
                    <a:latin typeface="Cambria Math" panose="02040503050406030204" pitchFamily="18" charset="0"/>
                  </a:rPr>
                  <a:t>𝑥_(</a:t>
                </a:r>
                <a:r>
                  <a:rPr lang="en-US" sz="1200" b="0" i="0">
                    <a:latin typeface="Cambria Math" panose="02040503050406030204" pitchFamily="18" charset="0"/>
                    <a:ea typeface="Cambria Math" panose="02040503050406030204" pitchFamily="18" charset="0"/>
                  </a:rPr>
                  <a:t>𝜏−1)</a:t>
                </a:r>
                <a:r>
                  <a:rPr lang="en-US" sz="1200" kern="1200" dirty="0">
                    <a:solidFill>
                      <a:schemeClr val="tx1"/>
                    </a:solidFill>
                    <a:effectLst/>
                    <a:latin typeface="+mn-lt"/>
                    <a:ea typeface="+mn-ea"/>
                    <a:cs typeface="+mn-cs"/>
                  </a:rPr>
                  <a:t>, RHC </a:t>
                </a:r>
                <a:r>
                  <a:rPr lang="en-US" dirty="0"/>
                  <a:t>solves the cost optimization over the window </a:t>
                </a:r>
                <a:r>
                  <a:rPr lang="en-US" sz="1200" kern="1200" dirty="0">
                    <a:solidFill>
                      <a:schemeClr val="tx1"/>
                    </a:solidFill>
                    <a:effectLst/>
                    <a:latin typeface="+mn-lt"/>
                    <a:ea typeface="+mn-ea"/>
                    <a:cs typeface="+mn-cs"/>
                  </a:rPr>
                  <a:t>(</a:t>
                </a:r>
                <a:r>
                  <a:rPr lang="en-US" sz="1200" i="0">
                    <a:latin typeface="Cambria Math" panose="02040503050406030204" pitchFamily="18" charset="0"/>
                    <a:ea typeface="Cambria Math" panose="02040503050406030204" pitchFamily="18" charset="0"/>
                  </a:rPr>
                  <a:t>𝜏</a:t>
                </a:r>
                <a:r>
                  <a:rPr lang="en-US" sz="1200" kern="1200" dirty="0">
                    <a:solidFill>
                      <a:schemeClr val="tx1"/>
                    </a:solidFill>
                    <a:effectLst/>
                    <a:latin typeface="+mn-lt"/>
                    <a:ea typeface="+mn-ea"/>
                    <a:cs typeface="+mn-cs"/>
                  </a:rPr>
                  <a:t>, </a:t>
                </a:r>
                <a:r>
                  <a:rPr lang="en-US" sz="1200" i="0">
                    <a:latin typeface="Cambria Math" panose="02040503050406030204" pitchFamily="18" charset="0"/>
                    <a:ea typeface="Cambria Math" panose="02040503050406030204" pitchFamily="18" charset="0"/>
                  </a:rPr>
                  <a:t>𝜏</a:t>
                </a:r>
                <a:r>
                  <a:rPr lang="en-US" sz="1200"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𝜔</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X be the solution</a:t>
                </a:r>
                <a:r>
                  <a:rPr lang="en-US" sz="1200" kern="1200" baseline="0" dirty="0">
                    <a:solidFill>
                      <a:schemeClr val="tx1"/>
                    </a:solidFill>
                    <a:effectLst/>
                    <a:latin typeface="+mn-lt"/>
                    <a:ea typeface="+mn-ea"/>
                    <a:cs typeface="+mn-cs"/>
                  </a:rPr>
                  <a:t> to the problem, which is </a:t>
                </a:r>
                <a:r>
                  <a:rPr lang="en-US" sz="1200" kern="1200" dirty="0">
                    <a:solidFill>
                      <a:schemeClr val="tx1"/>
                    </a:solidFill>
                    <a:effectLst/>
                    <a:latin typeface="+mn-lt"/>
                    <a:ea typeface="+mn-ea"/>
                    <a:cs typeface="+mn-cs"/>
                  </a:rPr>
                  <a:t>the vector of x indexed by (</a:t>
                </a:r>
                <a:r>
                  <a:rPr lang="en-US" sz="1200" i="0">
                    <a:latin typeface="Cambria Math" panose="02040503050406030204" pitchFamily="18" charset="0"/>
                    <a:ea typeface="Cambria Math" panose="02040503050406030204" pitchFamily="18" charset="0"/>
                  </a:rPr>
                  <a:t>𝜏</a:t>
                </a:r>
                <a:r>
                  <a:rPr lang="en-US" sz="1200" kern="1200" dirty="0">
                    <a:solidFill>
                      <a:schemeClr val="tx1"/>
                    </a:solidFill>
                    <a:effectLst/>
                    <a:latin typeface="+mn-lt"/>
                    <a:ea typeface="+mn-ea"/>
                    <a:cs typeface="+mn-cs"/>
                  </a:rPr>
                  <a:t>, </a:t>
                </a:r>
                <a:r>
                  <a:rPr lang="en-US" sz="1200" i="0">
                    <a:latin typeface="Cambria Math" panose="02040503050406030204" pitchFamily="18" charset="0"/>
                    <a:ea typeface="Cambria Math" panose="02040503050406030204" pitchFamily="18" charset="0"/>
                  </a:rPr>
                  <a:t>𝜏</a:t>
                </a:r>
                <a:r>
                  <a:rPr lang="en-US" sz="1200"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𝜔</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RHC works as follows.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Objective function need not have a unique solution. We define RHC to select the solution with the greatest first entry. </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B2DED5E-2974-5F4E-8091-98505E257A5A}" type="slidenum">
              <a:rPr lang="en-US" smtClean="0"/>
              <a:t>9</a:t>
            </a:fld>
            <a:endParaRPr lang="en-US"/>
          </a:p>
        </p:txBody>
      </p:sp>
    </p:spTree>
    <p:extLst>
      <p:ext uri="{BB962C8B-B14F-4D97-AF65-F5344CB8AC3E}">
        <p14:creationId xmlns:p14="http://schemas.microsoft.com/office/powerpoint/2010/main" val="3217721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53996" y="10226042"/>
            <a:ext cx="21545362" cy="7056120"/>
          </a:xfrm>
        </p:spPr>
        <p:txBody>
          <a:bodyPr>
            <a:normAutofit/>
          </a:bodyPr>
          <a:lstStyle>
            <a:lvl1pPr algn="r">
              <a:defRPr sz="1728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4996163" y="18653760"/>
            <a:ext cx="25603195" cy="8412480"/>
          </a:xfrm>
        </p:spPr>
        <p:txBody>
          <a:bodyPr>
            <a:normAutofit/>
          </a:bodyPr>
          <a:lstStyle>
            <a:lvl1pPr marL="0" indent="0" algn="r">
              <a:buNone/>
              <a:defRPr sz="13440">
                <a:solidFill>
                  <a:srgbClr val="FFFFFF"/>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871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0" y="5036050"/>
            <a:ext cx="39502080" cy="3858029"/>
          </a:xfrm>
        </p:spPr>
        <p:txBody>
          <a:bodyPr>
            <a:normAutofit/>
          </a:bodyPr>
          <a:lstStyle>
            <a:lvl1pPr algn="ctr">
              <a:defRPr sz="15360" b="1"/>
            </a:lvl1pPr>
          </a:lstStyle>
          <a:p>
            <a:r>
              <a:rPr lang="en-US"/>
              <a:t>Click to edit Master title style</a:t>
            </a:r>
          </a:p>
        </p:txBody>
      </p:sp>
      <p:sp>
        <p:nvSpPr>
          <p:cNvPr id="3" name="Content Placeholder 2"/>
          <p:cNvSpPr>
            <a:spLocks noGrp="1"/>
          </p:cNvSpPr>
          <p:nvPr>
            <p:ph idx="1"/>
          </p:nvPr>
        </p:nvSpPr>
        <p:spPr>
          <a:xfrm>
            <a:off x="2194560" y="9836499"/>
            <a:ext cx="39502080" cy="19569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164087" y="1123903"/>
            <a:ext cx="11730552" cy="1980485"/>
          </a:xfrm>
          <a:prstGeom prst="rect">
            <a:avLst/>
          </a:prstGeom>
        </p:spPr>
      </p:pic>
    </p:spTree>
    <p:extLst>
      <p:ext uri="{BB962C8B-B14F-4D97-AF65-F5344CB8AC3E}">
        <p14:creationId xmlns:p14="http://schemas.microsoft.com/office/powerpoint/2010/main" val="418660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94560" y="9483094"/>
            <a:ext cx="19385280" cy="19922491"/>
          </a:xfrm>
        </p:spPr>
        <p:txBody>
          <a:bodyPr/>
          <a:lstStyle>
            <a:lvl1pPr>
              <a:defRPr sz="1152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9483094"/>
            <a:ext cx="19385280" cy="19922491"/>
          </a:xfrm>
        </p:spPr>
        <p:txBody>
          <a:bodyPr/>
          <a:lstStyle>
            <a:lvl1pPr>
              <a:defRPr sz="11520"/>
            </a:lvl1pPr>
            <a:lvl2pPr>
              <a:defRPr sz="11520"/>
            </a:lvl2pPr>
            <a:lvl3pPr>
              <a:defRPr sz="9600"/>
            </a:lvl3pPr>
            <a:lvl4pPr>
              <a:defRPr sz="8640"/>
            </a:lvl4pPr>
            <a:lvl5pPr>
              <a:defRPr sz="8640"/>
            </a:lvl5pPr>
            <a:lvl6pPr>
              <a:defRPr sz="8640"/>
            </a:lvl6pPr>
            <a:lvl7pPr>
              <a:defRPr sz="8640"/>
            </a:lvl7pPr>
            <a:lvl8pPr>
              <a:defRPr sz="8640"/>
            </a:lvl8pPr>
            <a:lvl9pPr>
              <a:defRPr sz="8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2194560" y="5036050"/>
            <a:ext cx="39502080" cy="3858029"/>
          </a:xfrm>
        </p:spPr>
        <p:txBody>
          <a:bodyPr>
            <a:normAutofit/>
          </a:bodyPr>
          <a:lstStyle>
            <a:lvl1pPr algn="ctr">
              <a:defRPr sz="15360" b="1"/>
            </a:lvl1pPr>
          </a:lstStyle>
          <a:p>
            <a:r>
              <a:rPr lang="en-US"/>
              <a:t>Click to edit Master title style</a:t>
            </a:r>
          </a:p>
        </p:txBody>
      </p:sp>
    </p:spTree>
    <p:extLst>
      <p:ext uri="{BB962C8B-B14F-4D97-AF65-F5344CB8AC3E}">
        <p14:creationId xmlns:p14="http://schemas.microsoft.com/office/powerpoint/2010/main" val="384778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923115"/>
            <a:ext cx="39502080" cy="5486400"/>
          </a:xfrm>
        </p:spPr>
        <p:txBody>
          <a:bodyPr>
            <a:normAutofit/>
          </a:bodyPr>
          <a:lstStyle>
            <a:lvl1pPr>
              <a:defRPr sz="192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4/10/22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326301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5121449"/>
            <a:ext cx="14439902" cy="3537029"/>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5153859"/>
            <a:ext cx="24536400" cy="24251726"/>
          </a:xfrm>
        </p:spPr>
        <p:txBody>
          <a:bodyPr/>
          <a:lstStyle>
            <a:lvl1pPr>
              <a:defRPr sz="13440" b="1"/>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8658480"/>
            <a:ext cx="14439902" cy="20747107"/>
          </a:xfr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5059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5742864"/>
            <a:ext cx="12353626" cy="2720342"/>
          </a:xfrm>
        </p:spPr>
        <p:txBody>
          <a:bodyPr anchor="b">
            <a:noAutofit/>
          </a:bodyPr>
          <a:lstStyle>
            <a:lvl1pPr algn="l">
              <a:defRPr sz="8640" b="1"/>
            </a:lvl1pPr>
          </a:lstStyle>
          <a:p>
            <a:r>
              <a:rPr lang="en-US"/>
              <a:t>Click to edit Master title style</a:t>
            </a:r>
          </a:p>
        </p:txBody>
      </p:sp>
      <p:sp>
        <p:nvSpPr>
          <p:cNvPr id="3" name="Picture Placeholder 2"/>
          <p:cNvSpPr>
            <a:spLocks noGrp="1"/>
          </p:cNvSpPr>
          <p:nvPr>
            <p:ph type="pic" idx="1"/>
          </p:nvPr>
        </p:nvSpPr>
        <p:spPr>
          <a:xfrm>
            <a:off x="15361920" y="5742866"/>
            <a:ext cx="26334720" cy="23281378"/>
          </a:xfrm>
        </p:spPr>
        <p:txBody>
          <a:bodyPr/>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2194560" y="8486609"/>
            <a:ext cx="12353626" cy="20537630"/>
          </a:xfrm>
        </p:spPr>
        <p:txBody>
          <a:bodyPr/>
          <a:lstStyle>
            <a:lvl1pPr marL="0" indent="0">
              <a:buNone/>
              <a:defRPr sz="672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3141488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181039F-CB0C-E14D-A7EF-3BACE2CEF4EA}" type="datetimeFigureOut">
              <a:rPr lang="en-US" smtClean="0"/>
              <a:t>4/10/22</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107487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ctr" defTabSz="2194560" rtl="0" eaLnBrk="1" latinLnBrk="0" hangingPunct="1">
        <a:spcBef>
          <a:spcPct val="0"/>
        </a:spcBef>
        <a:buNone/>
        <a:defRPr sz="2112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36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4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2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9214-6C8E-8C45-83F9-EA77D24CFF05}"/>
              </a:ext>
            </a:extLst>
          </p:cNvPr>
          <p:cNvSpPr>
            <a:spLocks noGrp="1"/>
          </p:cNvSpPr>
          <p:nvPr>
            <p:ph type="title"/>
          </p:nvPr>
        </p:nvSpPr>
        <p:spPr>
          <a:xfrm>
            <a:off x="2194560" y="5036050"/>
            <a:ext cx="39502080" cy="8026807"/>
          </a:xfrm>
        </p:spPr>
        <p:txBody>
          <a:bodyPr>
            <a:noAutofit/>
          </a:bodyPr>
          <a:lstStyle/>
          <a:p>
            <a:r>
              <a:rPr lang="en-US" sz="20000" dirty="0">
                <a:latin typeface="Times New Roman" panose="02020603050405020304" pitchFamily="18" charset="0"/>
                <a:cs typeface="Times New Roman" panose="02020603050405020304" pitchFamily="18" charset="0"/>
              </a:rPr>
              <a:t>Dynamic Right-Sizing for Power-Proportional Data Centers</a:t>
            </a:r>
          </a:p>
        </p:txBody>
      </p:sp>
      <p:sp>
        <p:nvSpPr>
          <p:cNvPr id="3" name="Content Placeholder 2">
            <a:extLst>
              <a:ext uri="{FF2B5EF4-FFF2-40B4-BE49-F238E27FC236}">
                <a16:creationId xmlns:a16="http://schemas.microsoft.com/office/drawing/2014/main" id="{338E4BAB-432E-4C49-807D-2A000183FC4F}"/>
              </a:ext>
            </a:extLst>
          </p:cNvPr>
          <p:cNvSpPr>
            <a:spLocks noGrp="1"/>
          </p:cNvSpPr>
          <p:nvPr>
            <p:ph idx="1"/>
          </p:nvPr>
        </p:nvSpPr>
        <p:spPr>
          <a:xfrm>
            <a:off x="2194560" y="16459199"/>
            <a:ext cx="39502080" cy="12946385"/>
          </a:xfrm>
        </p:spPr>
        <p:txBody>
          <a:bodyPr>
            <a:normAutofit lnSpcReduction="10000"/>
          </a:bodyPr>
          <a:lstStyle/>
          <a:p>
            <a:pPr marL="0" indent="0" algn="ctr">
              <a:buNone/>
            </a:pPr>
            <a:r>
              <a:rPr lang="en-US" dirty="0">
                <a:latin typeface="Times New Roman" panose="02020603050405020304" pitchFamily="18" charset="0"/>
                <a:cs typeface="Times New Roman" panose="02020603050405020304" pitchFamily="18" charset="0"/>
              </a:rPr>
              <a:t>Presented by: Group 3B</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err="1">
                <a:latin typeface="Times New Roman" panose="02020603050405020304" pitchFamily="18" charset="0"/>
                <a:cs typeface="Times New Roman" panose="02020603050405020304" pitchFamily="18" charset="0"/>
              </a:rPr>
              <a:t>Wenlin</a:t>
            </a:r>
            <a:r>
              <a:rPr lang="en-US" dirty="0">
                <a:latin typeface="Times New Roman" panose="02020603050405020304" pitchFamily="18" charset="0"/>
                <a:cs typeface="Times New Roman" panose="02020603050405020304" pitchFamily="18" charset="0"/>
              </a:rPr>
              <a:t> Li</a:t>
            </a:r>
          </a:p>
          <a:p>
            <a:pPr marL="0" indent="0" algn="ctr">
              <a:buNone/>
            </a:pPr>
            <a:r>
              <a:rPr lang="en-US" dirty="0" err="1">
                <a:latin typeface="Times New Roman" panose="02020603050405020304" pitchFamily="18" charset="0"/>
                <a:cs typeface="Times New Roman" panose="02020603050405020304" pitchFamily="18" charset="0"/>
              </a:rPr>
              <a:t>Ruiyu</a:t>
            </a:r>
            <a:r>
              <a:rPr lang="en-US" dirty="0">
                <a:latin typeface="Times New Roman" panose="02020603050405020304" pitchFamily="18" charset="0"/>
                <a:cs typeface="Times New Roman" panose="02020603050405020304" pitchFamily="18" charset="0"/>
              </a:rPr>
              <a:t> Qu</a:t>
            </a:r>
          </a:p>
          <a:p>
            <a:pPr marL="0" indent="0" algn="ctr">
              <a:buNone/>
            </a:pPr>
            <a:r>
              <a:rPr lang="en-US" dirty="0">
                <a:latin typeface="Times New Roman" panose="02020603050405020304" pitchFamily="18" charset="0"/>
                <a:cs typeface="Times New Roman" panose="02020603050405020304" pitchFamily="18" charset="0"/>
              </a:rPr>
              <a:t>Jacob Zhao </a:t>
            </a:r>
          </a:p>
          <a:p>
            <a:pPr marL="0" indent="0" algn="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31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lstStyle/>
          <a:p>
            <a:r>
              <a:rPr lang="en-US" sz="15400" dirty="0">
                <a:latin typeface="Times New Roman" panose="02020603050405020304" pitchFamily="18" charset="0"/>
                <a:cs typeface="Times New Roman" panose="02020603050405020304" pitchFamily="18" charset="0"/>
              </a:rPr>
              <a:t>Performance of RHC</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53BD6-3E01-9C43-930F-D3FFA3553C7E}"/>
                  </a:ext>
                </a:extLst>
              </p:cNvPr>
              <p:cNvSpPr>
                <a:spLocks noGrp="1"/>
              </p:cNvSpPr>
              <p:nvPr>
                <p:ph idx="1"/>
              </p:nvPr>
            </p:nvSpPr>
            <p:spPr>
              <a:xfrm>
                <a:off x="2194560" y="9836499"/>
                <a:ext cx="39502080" cy="16431719"/>
              </a:xfrm>
            </p:spPr>
            <p:txBody>
              <a:bodyPr/>
              <a:lstStyle/>
              <a:p>
                <a:r>
                  <a:rPr lang="en-US" sz="11600" dirty="0">
                    <a:latin typeface="Times New Roman" panose="02020603050405020304" pitchFamily="18" charset="0"/>
                    <a:cs typeface="Times New Roman" panose="02020603050405020304" pitchFamily="18" charset="0"/>
                  </a:rPr>
                  <a:t>Theorem 1: RHC(</a:t>
                </a:r>
                <a14:m>
                  <m:oMath xmlns:m="http://schemas.openxmlformats.org/officeDocument/2006/math">
                    <m:r>
                      <a:rPr lang="en-US" sz="11600" i="1">
                        <a:latin typeface="Cambria Math" panose="02040503050406030204" pitchFamily="18" charset="0"/>
                        <a:ea typeface="Cambria Math" panose="02040503050406030204" pitchFamily="18" charset="0"/>
                      </a:rPr>
                      <m:t>𝜔</m:t>
                    </m:r>
                  </m:oMath>
                </a14:m>
                <a:r>
                  <a:rPr lang="en-US" sz="11600" dirty="0">
                    <a:latin typeface="Times New Roman" panose="02020603050405020304" pitchFamily="18" charset="0"/>
                    <a:cs typeface="Times New Roman" panose="02020603050405020304" pitchFamily="18" charset="0"/>
                  </a:rPr>
                  <a:t>) is for </a:t>
                </a:r>
                <a14:m>
                  <m:oMath xmlns:m="http://schemas.openxmlformats.org/officeDocument/2006/math">
                    <m:d>
                      <m:dPr>
                        <m:ctrlPr>
                          <a:rPr lang="en-US" sz="11600" i="1">
                            <a:latin typeface="Cambria Math" panose="02040503050406030204" pitchFamily="18" charset="0"/>
                          </a:rPr>
                        </m:ctrlPr>
                      </m:dPr>
                      <m:e>
                        <m:r>
                          <a:rPr lang="en-US" sz="11600" i="1">
                            <a:latin typeface="Cambria Math" panose="02040503050406030204" pitchFamily="18" charset="0"/>
                          </a:rPr>
                          <m:t>1+</m:t>
                        </m:r>
                        <m:d>
                          <m:dPr>
                            <m:ctrlPr>
                              <a:rPr lang="en-US" sz="11600" i="1">
                                <a:latin typeface="Cambria Math" panose="02040503050406030204" pitchFamily="18" charset="0"/>
                              </a:rPr>
                            </m:ctrlPr>
                          </m:dPr>
                          <m:e>
                            <m:r>
                              <a:rPr lang="en-US" sz="11600" i="1">
                                <a:latin typeface="Cambria Math" panose="02040503050406030204" pitchFamily="18" charset="0"/>
                                <a:ea typeface="Cambria Math" panose="02040503050406030204" pitchFamily="18" charset="0"/>
                              </a:rPr>
                              <m:t>𝛽</m:t>
                            </m:r>
                            <m:r>
                              <a:rPr lang="en-US" sz="11600" i="1">
                                <a:latin typeface="Cambria Math" panose="02040503050406030204" pitchFamily="18" charset="0"/>
                                <a:ea typeface="Cambria Math" panose="02040503050406030204" pitchFamily="18" charset="0"/>
                              </a:rPr>
                              <m:t>/</m:t>
                            </m:r>
                            <m:d>
                              <m:dPr>
                                <m:ctrlPr>
                                  <a:rPr lang="en-US" sz="11600" i="1">
                                    <a:latin typeface="Cambria Math" panose="02040503050406030204" pitchFamily="18" charset="0"/>
                                    <a:ea typeface="Cambria Math" panose="02040503050406030204" pitchFamily="18" charset="0"/>
                                  </a:rPr>
                                </m:ctrlPr>
                              </m:dPr>
                              <m:e>
                                <m:r>
                                  <a:rPr lang="en-US" sz="11600" i="1">
                                    <a:latin typeface="Cambria Math" panose="02040503050406030204" pitchFamily="18" charset="0"/>
                                    <a:ea typeface="Cambria Math" panose="02040503050406030204" pitchFamily="18" charset="0"/>
                                  </a:rPr>
                                  <m:t>𝜔</m:t>
                                </m:r>
                                <m:r>
                                  <a:rPr lang="en-US" sz="11600" i="1">
                                    <a:latin typeface="Cambria Math" panose="02040503050406030204" pitchFamily="18" charset="0"/>
                                    <a:ea typeface="Cambria Math" panose="02040503050406030204" pitchFamily="18" charset="0"/>
                                  </a:rPr>
                                  <m:t>+1</m:t>
                                </m:r>
                              </m:e>
                            </m:d>
                            <m:sSub>
                              <m:sSubPr>
                                <m:ctrlPr>
                                  <a:rPr lang="en-US" sz="11600" i="1">
                                    <a:latin typeface="Cambria Math" panose="02040503050406030204" pitchFamily="18" charset="0"/>
                                    <a:ea typeface="Cambria Math" panose="02040503050406030204" pitchFamily="18" charset="0"/>
                                  </a:rPr>
                                </m:ctrlPr>
                              </m:sSubPr>
                              <m:e>
                                <m:r>
                                  <a:rPr lang="en-US" sz="11600" i="1">
                                    <a:latin typeface="Cambria Math" panose="02040503050406030204" pitchFamily="18" charset="0"/>
                                    <a:ea typeface="Cambria Math" panose="02040503050406030204" pitchFamily="18" charset="0"/>
                                  </a:rPr>
                                  <m:t>𝑒</m:t>
                                </m:r>
                              </m:e>
                              <m:sub>
                                <m:r>
                                  <a:rPr lang="en-US" sz="11600" i="1">
                                    <a:latin typeface="Cambria Math" panose="02040503050406030204" pitchFamily="18" charset="0"/>
                                    <a:ea typeface="Cambria Math" panose="02040503050406030204" pitchFamily="18" charset="0"/>
                                  </a:rPr>
                                  <m:t>0</m:t>
                                </m:r>
                              </m:sub>
                            </m:sSub>
                          </m:e>
                        </m:d>
                      </m:e>
                    </m:d>
                  </m:oMath>
                </a14:m>
                <a:r>
                  <a:rPr lang="en-US" sz="11600" dirty="0">
                    <a:latin typeface="Times New Roman" panose="02020603050405020304" pitchFamily="18" charset="0"/>
                    <a:cs typeface="Times New Roman" panose="02020603050405020304" pitchFamily="18" charset="0"/>
                  </a:rPr>
                  <a:t> -competitive for problem(1), but not better than </a:t>
                </a:r>
                <a14:m>
                  <m:oMath xmlns:m="http://schemas.openxmlformats.org/officeDocument/2006/math">
                    <m:d>
                      <m:dPr>
                        <m:ctrlPr>
                          <a:rPr lang="en-US" sz="11600" i="1">
                            <a:latin typeface="Cambria Math" panose="02040503050406030204" pitchFamily="18" charset="0"/>
                          </a:rPr>
                        </m:ctrlPr>
                      </m:dPr>
                      <m:e>
                        <m:d>
                          <m:dPr>
                            <m:ctrlPr>
                              <a:rPr lang="en-US" sz="11600" i="1">
                                <a:latin typeface="Cambria Math" panose="02040503050406030204" pitchFamily="18" charset="0"/>
                              </a:rPr>
                            </m:ctrlPr>
                          </m:dPr>
                          <m:e>
                            <m:f>
                              <m:fPr>
                                <m:type m:val="lin"/>
                                <m:ctrlPr>
                                  <a:rPr lang="en-US" sz="11600" i="1">
                                    <a:latin typeface="Cambria Math" panose="02040503050406030204" pitchFamily="18" charset="0"/>
                                  </a:rPr>
                                </m:ctrlPr>
                              </m:fPr>
                              <m:num>
                                <m:r>
                                  <a:rPr lang="en-US" sz="11600" i="1">
                                    <a:latin typeface="Cambria Math" panose="02040503050406030204" pitchFamily="18" charset="0"/>
                                  </a:rPr>
                                  <m:t>1</m:t>
                                </m:r>
                              </m:num>
                              <m:den>
                                <m:r>
                                  <a:rPr lang="en-US" sz="11600" i="1">
                                    <a:latin typeface="Cambria Math" panose="02040503050406030204" pitchFamily="18" charset="0"/>
                                    <a:ea typeface="Cambria Math" panose="02040503050406030204" pitchFamily="18" charset="0"/>
                                  </a:rPr>
                                  <m:t>𝜔</m:t>
                                </m:r>
                              </m:den>
                            </m:f>
                            <m:r>
                              <a:rPr lang="en-US" sz="11600" i="1">
                                <a:latin typeface="Cambria Math" panose="02040503050406030204" pitchFamily="18" charset="0"/>
                                <a:ea typeface="Cambria Math" panose="02040503050406030204" pitchFamily="18" charset="0"/>
                              </a:rPr>
                              <m:t>+2</m:t>
                            </m:r>
                          </m:e>
                        </m:d>
                        <m:r>
                          <a:rPr lang="en-US" sz="11600" i="1">
                            <a:latin typeface="Cambria Math" panose="02040503050406030204" pitchFamily="18" charset="0"/>
                          </a:rPr>
                          <m:t>+</m:t>
                        </m:r>
                        <m:d>
                          <m:dPr>
                            <m:ctrlPr>
                              <a:rPr lang="en-US" sz="11600" i="1">
                                <a:latin typeface="Cambria Math" panose="02040503050406030204" pitchFamily="18" charset="0"/>
                              </a:rPr>
                            </m:ctrlPr>
                          </m:dPr>
                          <m:e>
                            <m:r>
                              <a:rPr lang="en-US" sz="11600" i="1">
                                <a:latin typeface="Cambria Math" panose="02040503050406030204" pitchFamily="18" charset="0"/>
                                <a:ea typeface="Cambria Math" panose="02040503050406030204" pitchFamily="18" charset="0"/>
                              </a:rPr>
                              <m:t>𝛽</m:t>
                            </m:r>
                            <m:r>
                              <a:rPr lang="en-US" sz="11600" i="1">
                                <a:latin typeface="Cambria Math" panose="02040503050406030204" pitchFamily="18" charset="0"/>
                                <a:ea typeface="Cambria Math" panose="02040503050406030204" pitchFamily="18" charset="0"/>
                              </a:rPr>
                              <m:t>/</m:t>
                            </m:r>
                            <m:d>
                              <m:dPr>
                                <m:ctrlPr>
                                  <a:rPr lang="en-US" sz="11600" i="1">
                                    <a:latin typeface="Cambria Math" panose="02040503050406030204" pitchFamily="18" charset="0"/>
                                    <a:ea typeface="Cambria Math" panose="02040503050406030204" pitchFamily="18" charset="0"/>
                                  </a:rPr>
                                </m:ctrlPr>
                              </m:dPr>
                              <m:e>
                                <m:r>
                                  <a:rPr lang="en-US" sz="11600" i="1">
                                    <a:latin typeface="Cambria Math" panose="02040503050406030204" pitchFamily="18" charset="0"/>
                                    <a:ea typeface="Cambria Math" panose="02040503050406030204" pitchFamily="18" charset="0"/>
                                  </a:rPr>
                                  <m:t>𝜔</m:t>
                                </m:r>
                                <m:r>
                                  <a:rPr lang="en-US" sz="11600" i="1">
                                    <a:latin typeface="Cambria Math" panose="02040503050406030204" pitchFamily="18" charset="0"/>
                                    <a:ea typeface="Cambria Math" panose="02040503050406030204" pitchFamily="18" charset="0"/>
                                  </a:rPr>
                                  <m:t>+2</m:t>
                                </m:r>
                              </m:e>
                            </m:d>
                            <m:sSub>
                              <m:sSubPr>
                                <m:ctrlPr>
                                  <a:rPr lang="en-US" sz="11600" i="1">
                                    <a:latin typeface="Cambria Math" panose="02040503050406030204" pitchFamily="18" charset="0"/>
                                    <a:ea typeface="Cambria Math" panose="02040503050406030204" pitchFamily="18" charset="0"/>
                                  </a:rPr>
                                </m:ctrlPr>
                              </m:sSubPr>
                              <m:e>
                                <m:r>
                                  <a:rPr lang="en-US" sz="11600" i="1">
                                    <a:latin typeface="Cambria Math" panose="02040503050406030204" pitchFamily="18" charset="0"/>
                                    <a:ea typeface="Cambria Math" panose="02040503050406030204" pitchFamily="18" charset="0"/>
                                  </a:rPr>
                                  <m:t>𝑒</m:t>
                                </m:r>
                              </m:e>
                              <m:sub>
                                <m:r>
                                  <a:rPr lang="en-US" sz="11600" i="1">
                                    <a:latin typeface="Cambria Math" panose="02040503050406030204" pitchFamily="18" charset="0"/>
                                    <a:ea typeface="Cambria Math" panose="02040503050406030204" pitchFamily="18" charset="0"/>
                                  </a:rPr>
                                  <m:t>0</m:t>
                                </m:r>
                              </m:sub>
                            </m:sSub>
                          </m:e>
                        </m:d>
                      </m:e>
                    </m:d>
                    <m:r>
                      <a:rPr lang="en-US" sz="11600" i="1">
                        <a:latin typeface="Cambria Math" panose="02040503050406030204" pitchFamily="18" charset="0"/>
                        <a:ea typeface="Cambria Math" panose="02040503050406030204" pitchFamily="18" charset="0"/>
                      </a:rPr>
                      <m:t> </m:t>
                    </m:r>
                  </m:oMath>
                </a14:m>
                <a:r>
                  <a:rPr lang="en-US" sz="11600" dirty="0">
                    <a:latin typeface="Times New Roman" panose="02020603050405020304" pitchFamily="18" charset="0"/>
                    <a:cs typeface="Times New Roman" panose="02020603050405020304" pitchFamily="18" charset="0"/>
                  </a:rPr>
                  <a:t>-competitive. </a:t>
                </a:r>
              </a:p>
              <a:p>
                <a:endParaRPr lang="en-US" sz="11600" dirty="0">
                  <a:latin typeface="Times New Roman" panose="02020603050405020304" pitchFamily="18" charset="0"/>
                  <a:cs typeface="Times New Roman" panose="02020603050405020304" pitchFamily="18" charset="0"/>
                </a:endParaRPr>
              </a:p>
              <a:p>
                <a:r>
                  <a:rPr lang="en-US" sz="11600" dirty="0">
                    <a:latin typeface="Times New Roman" panose="02020603050405020304" pitchFamily="18" charset="0"/>
                    <a:cs typeface="Times New Roman" panose="02020603050405020304" pitchFamily="18" charset="0"/>
                  </a:rPr>
                  <a:t>RHC performs quite well with enough lookahead. </a:t>
                </a:r>
              </a:p>
              <a:p>
                <a:r>
                  <a:rPr lang="en-US" sz="11600" dirty="0">
                    <a:latin typeface="Times New Roman" panose="02020603050405020304" pitchFamily="18" charset="0"/>
                    <a:cs typeface="Times New Roman" panose="02020603050405020304" pitchFamily="18" charset="0"/>
                  </a:rPr>
                  <a:t>RHC may have a poor competitive ratio for a data center with big switching cost or small prediction window.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1B53BD6-3E01-9C43-930F-D3FFA3553C7E}"/>
                  </a:ext>
                </a:extLst>
              </p:cNvPr>
              <p:cNvSpPr>
                <a:spLocks noGrp="1" noRot="1" noChangeAspect="1" noMove="1" noResize="1" noEditPoints="1" noAdjustHandles="1" noChangeArrowheads="1" noChangeShapeType="1" noTextEdit="1"/>
              </p:cNvSpPr>
              <p:nvPr>
                <p:ph idx="1"/>
              </p:nvPr>
            </p:nvSpPr>
            <p:spPr>
              <a:xfrm>
                <a:off x="2194560" y="9836499"/>
                <a:ext cx="39502080" cy="16431719"/>
              </a:xfrm>
              <a:blipFill>
                <a:blip r:embed="rId3"/>
                <a:stretch>
                  <a:fillRect l="-1864" t="-13359" r="-11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B7C6FC54-1C91-6846-B12A-87609F76EC7F}"/>
              </a:ext>
            </a:extLst>
          </p:cNvPr>
          <p:cNvSpPr/>
          <p:nvPr/>
        </p:nvSpPr>
        <p:spPr>
          <a:xfrm>
            <a:off x="10515598" y="26268218"/>
            <a:ext cx="22182739" cy="2600712"/>
          </a:xfrm>
          <a:prstGeom prst="rect">
            <a:avLst/>
          </a:prstGeom>
        </p:spPr>
        <p:txBody>
          <a:bodyPr wrap="none">
            <a:spAutoFit/>
          </a:bodyPr>
          <a:lstStyle/>
          <a:p>
            <a:r>
              <a:rPr lang="en-US" sz="16300" dirty="0">
                <a:latin typeface="Times New Roman" panose="02020603050405020304" pitchFamily="18" charset="0"/>
                <a:cs typeface="Times New Roman" panose="02020603050405020304" pitchFamily="18" charset="0"/>
              </a:rPr>
              <a:t>A better online algorithm?</a:t>
            </a:r>
          </a:p>
        </p:txBody>
      </p:sp>
    </p:spTree>
    <p:extLst>
      <p:ext uri="{BB962C8B-B14F-4D97-AF65-F5344CB8AC3E}">
        <p14:creationId xmlns:p14="http://schemas.microsoft.com/office/powerpoint/2010/main" val="21409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lstStyle/>
          <a:p>
            <a:r>
              <a:rPr lang="en-US" sz="15400" dirty="0">
                <a:latin typeface="Times New Roman" panose="02020603050405020304" pitchFamily="18" charset="0"/>
                <a:cs typeface="Times New Roman" panose="02020603050405020304" pitchFamily="18" charset="0"/>
              </a:rPr>
              <a:t>Optimal</a:t>
            </a:r>
            <a:r>
              <a:rPr lang="zh-CN" altLang="en-US" sz="15400" dirty="0">
                <a:latin typeface="Times New Roman" panose="02020603050405020304" pitchFamily="18" charset="0"/>
                <a:cs typeface="Times New Roman" panose="02020603050405020304" pitchFamily="18" charset="0"/>
              </a:rPr>
              <a:t> </a:t>
            </a:r>
            <a:r>
              <a:rPr lang="en-US" altLang="zh-CN" sz="15400" dirty="0">
                <a:latin typeface="Times New Roman" panose="02020603050405020304" pitchFamily="18" charset="0"/>
                <a:cs typeface="Times New Roman" panose="02020603050405020304" pitchFamily="18" charset="0"/>
              </a:rPr>
              <a:t>Offline Solution</a:t>
            </a:r>
            <a:endParaRPr lang="en-US" sz="15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F387FD5-85C4-C848-A18F-A3E6B8E784D0}"/>
                  </a:ext>
                </a:extLst>
              </p:cNvPr>
              <p:cNvSpPr/>
              <p:nvPr/>
            </p:nvSpPr>
            <p:spPr>
              <a:xfrm>
                <a:off x="4939898" y="11198441"/>
                <a:ext cx="29557920" cy="2109808"/>
              </a:xfrm>
              <a:prstGeom prst="rect">
                <a:avLst/>
              </a:prstGeom>
            </p:spPr>
            <p:txBody>
              <a:bodyPr wrap="square">
                <a:spAutoFit/>
              </a:bodyPr>
              <a:lstStyle/>
              <a:p>
                <a:r>
                  <a:rPr lang="en-US" sz="11600" dirty="0">
                    <a:latin typeface="Times New Roman" panose="02020603050405020304" pitchFamily="18" charset="0"/>
                    <a:cs typeface="Times New Roman" panose="02020603050405020304" pitchFamily="18" charset="0"/>
                  </a:rPr>
                  <a:t>Let </a:t>
                </a:r>
                <a14:m>
                  <m:oMath xmlns:m="http://schemas.openxmlformats.org/officeDocument/2006/math">
                    <m:d>
                      <m:dPr>
                        <m:ctrlPr>
                          <a:rPr lang="en-US" sz="11600" i="1">
                            <a:latin typeface="Cambria Math" panose="02040503050406030204" pitchFamily="18" charset="0"/>
                          </a:rPr>
                        </m:ctrlPr>
                      </m:dPr>
                      <m:e>
                        <m:sSubSup>
                          <m:sSubSupPr>
                            <m:ctrlPr>
                              <a:rPr lang="en-US" sz="11600" i="1">
                                <a:latin typeface="Cambria Math" panose="02040503050406030204" pitchFamily="18" charset="0"/>
                              </a:rPr>
                            </m:ctrlPr>
                          </m:sSubSupPr>
                          <m:e>
                            <m:r>
                              <a:rPr lang="en-US" sz="11600">
                                <a:latin typeface="Cambria Math" panose="02040503050406030204" pitchFamily="18" charset="0"/>
                              </a:rPr>
                              <m:t>𝑥</m:t>
                            </m:r>
                          </m:e>
                          <m:sub>
                            <m:r>
                              <a:rPr lang="en-US" sz="11600">
                                <a:latin typeface="Cambria Math" panose="02040503050406030204" pitchFamily="18" charset="0"/>
                              </a:rPr>
                              <m:t>𝜏</m:t>
                            </m:r>
                            <m:r>
                              <a:rPr lang="en-US" sz="11600">
                                <a:latin typeface="Cambria Math" panose="02040503050406030204" pitchFamily="18" charset="0"/>
                              </a:rPr>
                              <m:t>,1</m:t>
                            </m:r>
                          </m:sub>
                          <m:sup>
                            <m:r>
                              <a:rPr lang="en-US" sz="11600">
                                <a:latin typeface="Cambria Math" panose="02040503050406030204" pitchFamily="18" charset="0"/>
                              </a:rPr>
                              <m:t>𝐿</m:t>
                            </m:r>
                          </m:sup>
                        </m:sSubSup>
                        <m:r>
                          <a:rPr lang="en-US" sz="11600">
                            <a:latin typeface="Cambria Math" panose="02040503050406030204" pitchFamily="18" charset="0"/>
                          </a:rPr>
                          <m:t>,…,</m:t>
                        </m:r>
                        <m:sSubSup>
                          <m:sSubSupPr>
                            <m:ctrlPr>
                              <a:rPr lang="en-US" sz="11600" i="1">
                                <a:latin typeface="Cambria Math" panose="02040503050406030204" pitchFamily="18" charset="0"/>
                              </a:rPr>
                            </m:ctrlPr>
                          </m:sSubSupPr>
                          <m:e>
                            <m:r>
                              <a:rPr lang="en-US" sz="11600">
                                <a:latin typeface="Cambria Math" panose="02040503050406030204" pitchFamily="18" charset="0"/>
                              </a:rPr>
                              <m:t>𝑥</m:t>
                            </m:r>
                          </m:e>
                          <m:sub>
                            <m:r>
                              <a:rPr lang="en-US" sz="11600">
                                <a:latin typeface="Cambria Math" panose="02040503050406030204" pitchFamily="18" charset="0"/>
                              </a:rPr>
                              <m:t>𝜏</m:t>
                            </m:r>
                            <m:r>
                              <a:rPr lang="en-US" sz="11600">
                                <a:latin typeface="Cambria Math" panose="02040503050406030204" pitchFamily="18" charset="0"/>
                              </a:rPr>
                              <m:t>,</m:t>
                            </m:r>
                            <m:r>
                              <a:rPr lang="en-US" sz="11600">
                                <a:latin typeface="Cambria Math" panose="02040503050406030204" pitchFamily="18" charset="0"/>
                              </a:rPr>
                              <m:t>𝜏</m:t>
                            </m:r>
                          </m:sub>
                          <m:sup>
                            <m:r>
                              <a:rPr lang="en-US" sz="11600">
                                <a:latin typeface="Cambria Math" panose="02040503050406030204" pitchFamily="18" charset="0"/>
                              </a:rPr>
                              <m:t>𝐿</m:t>
                            </m:r>
                          </m:sup>
                        </m:sSubSup>
                      </m:e>
                    </m:d>
                    <m:r>
                      <a:rPr lang="en-US" sz="11600">
                        <a:latin typeface="Cambria Math" panose="02040503050406030204" pitchFamily="18" charset="0"/>
                      </a:rPr>
                      <m:t> </m:t>
                    </m:r>
                  </m:oMath>
                </a14:m>
                <a:r>
                  <a:rPr lang="en-US" sz="11600" dirty="0">
                    <a:latin typeface="Times New Roman" panose="02020603050405020304" pitchFamily="18" charset="0"/>
                    <a:cs typeface="Times New Roman" panose="02020603050405020304" pitchFamily="18" charset="0"/>
                  </a:rPr>
                  <a:t>be the solution vector to</a:t>
                </a:r>
              </a:p>
            </p:txBody>
          </p:sp>
        </mc:Choice>
        <mc:Fallback xmlns="">
          <p:sp>
            <p:nvSpPr>
              <p:cNvPr id="9" name="Rectangle 8">
                <a:extLst>
                  <a:ext uri="{FF2B5EF4-FFF2-40B4-BE49-F238E27FC236}">
                    <a16:creationId xmlns:a16="http://schemas.microsoft.com/office/drawing/2014/main" id="{7F387FD5-85C4-C848-A18F-A3E6B8E784D0}"/>
                  </a:ext>
                </a:extLst>
              </p:cNvPr>
              <p:cNvSpPr>
                <a:spLocks noRot="1" noChangeAspect="1" noMove="1" noResize="1" noEditPoints="1" noAdjustHandles="1" noChangeArrowheads="1" noChangeShapeType="1" noTextEdit="1"/>
              </p:cNvSpPr>
              <p:nvPr/>
            </p:nvSpPr>
            <p:spPr>
              <a:xfrm>
                <a:off x="4939898" y="11198441"/>
                <a:ext cx="29557920" cy="2109808"/>
              </a:xfrm>
              <a:prstGeom prst="rect">
                <a:avLst/>
              </a:prstGeom>
              <a:blipFill>
                <a:blip r:embed="rId3"/>
                <a:stretch>
                  <a:fillRect l="-2662" t="-13772" b="-32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AD08BB2B-BFEE-BB44-A9CA-3E87F5A121B9}"/>
                  </a:ext>
                </a:extLst>
              </p:cNvPr>
              <p:cNvSpPr/>
              <p:nvPr/>
            </p:nvSpPr>
            <p:spPr>
              <a:xfrm>
                <a:off x="4939898" y="8894079"/>
                <a:ext cx="33854524" cy="1908215"/>
              </a:xfrm>
              <a:prstGeom prst="rect">
                <a:avLst/>
              </a:prstGeom>
            </p:spPr>
            <p:txBody>
              <a:bodyPr wrap="none">
                <a:spAutoFit/>
              </a:bodyPr>
              <a:lstStyle/>
              <a:p>
                <a:r>
                  <a:rPr lang="en-US" sz="11800" dirty="0">
                    <a:latin typeface="Times New Roman" panose="02020603050405020304" pitchFamily="18" charset="0"/>
                    <a:cs typeface="Times New Roman" panose="02020603050405020304" pitchFamily="18" charset="0"/>
                  </a:rPr>
                  <a:t>Define the lower</a:t>
                </a:r>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bounds </a:t>
                </a:r>
                <a14:m>
                  <m:oMath xmlns:m="http://schemas.openxmlformats.org/officeDocument/2006/math">
                    <m:sSubSup>
                      <m:sSubSupPr>
                        <m:ctrlPr>
                          <a:rPr lang="en-US" sz="11800" i="1">
                            <a:latin typeface="Cambria Math" panose="02040503050406030204" pitchFamily="18" charset="0"/>
                          </a:rPr>
                        </m:ctrlPr>
                      </m:sSubSupPr>
                      <m:e>
                        <m:r>
                          <a:rPr lang="en-US" sz="11800" i="1">
                            <a:latin typeface="Cambria Math" panose="02040503050406030204" pitchFamily="18" charset="0"/>
                          </a:rPr>
                          <m:t>𝑥</m:t>
                        </m:r>
                      </m:e>
                      <m:sub>
                        <m:r>
                          <a:rPr lang="en-US" sz="11800" i="1">
                            <a:latin typeface="Cambria Math" panose="02040503050406030204" pitchFamily="18" charset="0"/>
                            <a:ea typeface="Cambria Math" panose="02040503050406030204" pitchFamily="18" charset="0"/>
                          </a:rPr>
                          <m:t>𝜏</m:t>
                        </m:r>
                      </m:sub>
                      <m:sup>
                        <m:r>
                          <a:rPr lang="en-US" sz="11800" i="1">
                            <a:latin typeface="Cambria Math" panose="02040503050406030204" pitchFamily="18" charset="0"/>
                            <a:ea typeface="Cambria Math" panose="02040503050406030204" pitchFamily="18" charset="0"/>
                          </a:rPr>
                          <m:t>𝐿</m:t>
                        </m:r>
                      </m:sup>
                    </m:sSubSup>
                  </m:oMath>
                </a14:m>
                <a:r>
                  <a:rPr lang="en-US" sz="11800" dirty="0">
                    <a:latin typeface="Times New Roman" panose="02020603050405020304" pitchFamily="18" charset="0"/>
                    <a:cs typeface="Times New Roman" panose="02020603050405020304" pitchFamily="18" charset="0"/>
                  </a:rPr>
                  <a:t> and upper bounds </a:t>
                </a:r>
                <a14:m>
                  <m:oMath xmlns:m="http://schemas.openxmlformats.org/officeDocument/2006/math">
                    <m:sSubSup>
                      <m:sSubSupPr>
                        <m:ctrlPr>
                          <a:rPr lang="en-US" sz="11800" i="1">
                            <a:latin typeface="Cambria Math" panose="02040503050406030204" pitchFamily="18" charset="0"/>
                          </a:rPr>
                        </m:ctrlPr>
                      </m:sSubSupPr>
                      <m:e>
                        <m:r>
                          <a:rPr lang="en-US" sz="11800" i="1">
                            <a:latin typeface="Cambria Math" panose="02040503050406030204" pitchFamily="18" charset="0"/>
                          </a:rPr>
                          <m:t>𝑥</m:t>
                        </m:r>
                      </m:e>
                      <m:sub>
                        <m:r>
                          <a:rPr lang="en-US" sz="11800" i="1">
                            <a:latin typeface="Cambria Math" panose="02040503050406030204" pitchFamily="18" charset="0"/>
                            <a:ea typeface="Cambria Math" panose="02040503050406030204" pitchFamily="18" charset="0"/>
                          </a:rPr>
                          <m:t>𝜏</m:t>
                        </m:r>
                      </m:sub>
                      <m:sup>
                        <m:r>
                          <a:rPr lang="en-US" sz="11800" i="1">
                            <a:latin typeface="Cambria Math" panose="02040503050406030204" pitchFamily="18" charset="0"/>
                            <a:ea typeface="Cambria Math" panose="02040503050406030204" pitchFamily="18" charset="0"/>
                          </a:rPr>
                          <m:t>𝑈</m:t>
                        </m:r>
                      </m:sup>
                    </m:sSubSup>
                  </m:oMath>
                </a14:m>
                <a:r>
                  <a:rPr lang="en-US" sz="11800" dirty="0">
                    <a:latin typeface="Times New Roman" panose="02020603050405020304" pitchFamily="18" charset="0"/>
                    <a:cs typeface="Times New Roman" panose="02020603050405020304" pitchFamily="18" charset="0"/>
                  </a:rPr>
                  <a:t> of </a:t>
                </a:r>
                <a14:m>
                  <m:oMath xmlns:m="http://schemas.openxmlformats.org/officeDocument/2006/math">
                    <m:sSubSup>
                      <m:sSubSupPr>
                        <m:ctrlPr>
                          <a:rPr lang="en-US" sz="11800" i="1">
                            <a:latin typeface="Cambria Math" panose="02040503050406030204" pitchFamily="18" charset="0"/>
                          </a:rPr>
                        </m:ctrlPr>
                      </m:sSubSupPr>
                      <m:e>
                        <m:r>
                          <a:rPr lang="en-US" sz="11800" i="1">
                            <a:latin typeface="Cambria Math" panose="02040503050406030204" pitchFamily="18" charset="0"/>
                          </a:rPr>
                          <m:t>𝑥</m:t>
                        </m:r>
                      </m:e>
                      <m:sub>
                        <m:r>
                          <a:rPr lang="en-US" sz="11800" i="1">
                            <a:latin typeface="Cambria Math" panose="02040503050406030204" pitchFamily="18" charset="0"/>
                            <a:ea typeface="Cambria Math" panose="02040503050406030204" pitchFamily="18" charset="0"/>
                          </a:rPr>
                          <m:t>𝜏</m:t>
                        </m:r>
                      </m:sub>
                      <m:sup>
                        <m:r>
                          <a:rPr lang="en-US" sz="11800" i="1">
                            <a:latin typeface="Cambria Math" panose="02040503050406030204" pitchFamily="18" charset="0"/>
                          </a:rPr>
                          <m:t>∗</m:t>
                        </m:r>
                      </m:sup>
                    </m:sSubSup>
                  </m:oMath>
                </a14:m>
                <a:endParaRPr lang="en-US" sz="11800" dirty="0"/>
              </a:p>
            </p:txBody>
          </p:sp>
        </mc:Choice>
        <mc:Fallback>
          <p:sp>
            <p:nvSpPr>
              <p:cNvPr id="10" name="Rectangle 9">
                <a:extLst>
                  <a:ext uri="{FF2B5EF4-FFF2-40B4-BE49-F238E27FC236}">
                    <a16:creationId xmlns:a16="http://schemas.microsoft.com/office/drawing/2014/main" id="{AD08BB2B-BFEE-BB44-A9CA-3E87F5A121B9}"/>
                  </a:ext>
                </a:extLst>
              </p:cNvPr>
              <p:cNvSpPr>
                <a:spLocks noRot="1" noChangeAspect="1" noMove="1" noResize="1" noEditPoints="1" noAdjustHandles="1" noChangeArrowheads="1" noChangeShapeType="1" noTextEdit="1"/>
              </p:cNvSpPr>
              <p:nvPr/>
            </p:nvSpPr>
            <p:spPr>
              <a:xfrm>
                <a:off x="4939898" y="8894079"/>
                <a:ext cx="33854524" cy="1908215"/>
              </a:xfrm>
              <a:prstGeom prst="rect">
                <a:avLst/>
              </a:prstGeom>
              <a:blipFill>
                <a:blip r:embed="rId4"/>
                <a:stretch>
                  <a:fillRect l="-2400" t="-21192" b="-4437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53CCF12-CF95-134A-B0CF-971949476695}"/>
              </a:ext>
            </a:extLst>
          </p:cNvPr>
          <p:cNvPicPr>
            <a:picLocks noChangeAspect="1"/>
          </p:cNvPicPr>
          <p:nvPr/>
        </p:nvPicPr>
        <p:blipFill>
          <a:blip r:embed="rId5"/>
          <a:stretch>
            <a:fillRect/>
          </a:stretch>
        </p:blipFill>
        <p:spPr>
          <a:xfrm>
            <a:off x="9959506" y="13250284"/>
            <a:ext cx="23972188" cy="6256672"/>
          </a:xfrm>
          <a:prstGeom prst="rect">
            <a:avLst/>
          </a:prstGeom>
        </p:spPr>
      </p:pic>
      <p:pic>
        <p:nvPicPr>
          <p:cNvPr id="12" name="Picture 11">
            <a:extLst>
              <a:ext uri="{FF2B5EF4-FFF2-40B4-BE49-F238E27FC236}">
                <a16:creationId xmlns:a16="http://schemas.microsoft.com/office/drawing/2014/main" id="{B901ADA6-D8BA-3645-9AE4-02502D65634C}"/>
              </a:ext>
            </a:extLst>
          </p:cNvPr>
          <p:cNvPicPr>
            <a:picLocks noChangeAspect="1"/>
          </p:cNvPicPr>
          <p:nvPr/>
        </p:nvPicPr>
        <p:blipFill>
          <a:blip r:embed="rId6"/>
          <a:stretch>
            <a:fillRect/>
          </a:stretch>
        </p:blipFill>
        <p:spPr>
          <a:xfrm>
            <a:off x="10525630" y="23397678"/>
            <a:ext cx="23972188" cy="5993047"/>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7C1E16-2428-3F46-9BCE-66F37BA6F421}"/>
                  </a:ext>
                </a:extLst>
              </p:cNvPr>
              <p:cNvSpPr/>
              <p:nvPr/>
            </p:nvSpPr>
            <p:spPr>
              <a:xfrm>
                <a:off x="4939898" y="21427386"/>
                <a:ext cx="29557920" cy="2115900"/>
              </a:xfrm>
              <a:prstGeom prst="rect">
                <a:avLst/>
              </a:prstGeom>
            </p:spPr>
            <p:txBody>
              <a:bodyPr wrap="square">
                <a:spAutoFit/>
              </a:bodyPr>
              <a:lstStyle/>
              <a:p>
                <a:r>
                  <a:rPr lang="en-US" sz="11600" dirty="0">
                    <a:latin typeface="Times New Roman" panose="02020603050405020304" pitchFamily="18" charset="0"/>
                    <a:cs typeface="Times New Roman" panose="02020603050405020304" pitchFamily="18" charset="0"/>
                  </a:rPr>
                  <a:t>Let </a:t>
                </a:r>
                <a14:m>
                  <m:oMath xmlns:m="http://schemas.openxmlformats.org/officeDocument/2006/math">
                    <m:d>
                      <m:dPr>
                        <m:ctrlPr>
                          <a:rPr lang="en-US" sz="11600" i="1">
                            <a:latin typeface="Cambria Math" panose="02040503050406030204" pitchFamily="18" charset="0"/>
                          </a:rPr>
                        </m:ctrlPr>
                      </m:dPr>
                      <m:e>
                        <m:sSubSup>
                          <m:sSubSupPr>
                            <m:ctrlPr>
                              <a:rPr lang="en-US" sz="11600" i="1">
                                <a:latin typeface="Cambria Math" panose="02040503050406030204" pitchFamily="18" charset="0"/>
                              </a:rPr>
                            </m:ctrlPr>
                          </m:sSubSupPr>
                          <m:e>
                            <m:r>
                              <a:rPr lang="en-US" sz="11600">
                                <a:latin typeface="Cambria Math" panose="02040503050406030204" pitchFamily="18" charset="0"/>
                              </a:rPr>
                              <m:t>𝑥</m:t>
                            </m:r>
                          </m:e>
                          <m:sub>
                            <m:r>
                              <a:rPr lang="en-US" sz="11600">
                                <a:latin typeface="Cambria Math" panose="02040503050406030204" pitchFamily="18" charset="0"/>
                              </a:rPr>
                              <m:t>𝜏</m:t>
                            </m:r>
                            <m:r>
                              <a:rPr lang="en-US" sz="11600">
                                <a:latin typeface="Cambria Math" panose="02040503050406030204" pitchFamily="18" charset="0"/>
                              </a:rPr>
                              <m:t>,1</m:t>
                            </m:r>
                          </m:sub>
                          <m:sup>
                            <m:r>
                              <m:rPr>
                                <m:sty m:val="p"/>
                              </m:rPr>
                              <a:rPr lang="en-US" sz="11600">
                                <a:latin typeface="Cambria Math" panose="02040503050406030204" pitchFamily="18" charset="0"/>
                              </a:rPr>
                              <m:t>U</m:t>
                            </m:r>
                          </m:sup>
                        </m:sSubSup>
                        <m:r>
                          <a:rPr lang="en-US" sz="11600">
                            <a:latin typeface="Cambria Math" panose="02040503050406030204" pitchFamily="18" charset="0"/>
                          </a:rPr>
                          <m:t>,…,</m:t>
                        </m:r>
                        <m:sSubSup>
                          <m:sSubSupPr>
                            <m:ctrlPr>
                              <a:rPr lang="en-US" sz="11600" i="1">
                                <a:latin typeface="Cambria Math" panose="02040503050406030204" pitchFamily="18" charset="0"/>
                              </a:rPr>
                            </m:ctrlPr>
                          </m:sSubSupPr>
                          <m:e>
                            <m:r>
                              <a:rPr lang="en-US" sz="11600">
                                <a:latin typeface="Cambria Math" panose="02040503050406030204" pitchFamily="18" charset="0"/>
                              </a:rPr>
                              <m:t>𝑥</m:t>
                            </m:r>
                          </m:e>
                          <m:sub>
                            <m:r>
                              <a:rPr lang="en-US" sz="11600">
                                <a:latin typeface="Cambria Math" panose="02040503050406030204" pitchFamily="18" charset="0"/>
                              </a:rPr>
                              <m:t>𝜏</m:t>
                            </m:r>
                            <m:r>
                              <a:rPr lang="en-US" sz="11600">
                                <a:latin typeface="Cambria Math" panose="02040503050406030204" pitchFamily="18" charset="0"/>
                              </a:rPr>
                              <m:t>,</m:t>
                            </m:r>
                            <m:r>
                              <a:rPr lang="en-US" sz="11600">
                                <a:latin typeface="Cambria Math" panose="02040503050406030204" pitchFamily="18" charset="0"/>
                              </a:rPr>
                              <m:t>𝜏</m:t>
                            </m:r>
                          </m:sub>
                          <m:sup>
                            <m:r>
                              <m:rPr>
                                <m:sty m:val="p"/>
                              </m:rPr>
                              <a:rPr lang="en-US" sz="11600">
                                <a:latin typeface="Cambria Math" panose="02040503050406030204" pitchFamily="18" charset="0"/>
                              </a:rPr>
                              <m:t>U</m:t>
                            </m:r>
                          </m:sup>
                        </m:sSubSup>
                      </m:e>
                    </m:d>
                    <m:r>
                      <a:rPr lang="en-US" sz="11600">
                        <a:latin typeface="Cambria Math" panose="02040503050406030204" pitchFamily="18" charset="0"/>
                      </a:rPr>
                      <m:t> </m:t>
                    </m:r>
                  </m:oMath>
                </a14:m>
                <a:r>
                  <a:rPr lang="en-US" sz="11600" dirty="0">
                    <a:latin typeface="Times New Roman" panose="02020603050405020304" pitchFamily="18" charset="0"/>
                    <a:cs typeface="Times New Roman" panose="02020603050405020304" pitchFamily="18" charset="0"/>
                  </a:rPr>
                  <a:t>be the solution vector to</a:t>
                </a:r>
              </a:p>
            </p:txBody>
          </p:sp>
        </mc:Choice>
        <mc:Fallback xmlns="">
          <p:sp>
            <p:nvSpPr>
              <p:cNvPr id="13" name="Rectangle 12">
                <a:extLst>
                  <a:ext uri="{FF2B5EF4-FFF2-40B4-BE49-F238E27FC236}">
                    <a16:creationId xmlns:a16="http://schemas.microsoft.com/office/drawing/2014/main" id="{307C1E16-2428-3F46-9BCE-66F37BA6F421}"/>
                  </a:ext>
                </a:extLst>
              </p:cNvPr>
              <p:cNvSpPr>
                <a:spLocks noRot="1" noChangeAspect="1" noMove="1" noResize="1" noEditPoints="1" noAdjustHandles="1" noChangeArrowheads="1" noChangeShapeType="1" noTextEdit="1"/>
              </p:cNvSpPr>
              <p:nvPr/>
            </p:nvSpPr>
            <p:spPr>
              <a:xfrm>
                <a:off x="4939898" y="21427386"/>
                <a:ext cx="29557920" cy="2115900"/>
              </a:xfrm>
              <a:prstGeom prst="rect">
                <a:avLst/>
              </a:prstGeom>
              <a:blipFill>
                <a:blip r:embed="rId7"/>
                <a:stretch>
                  <a:fillRect l="-2662" t="-14371" b="-323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ED7FB1C-9989-6741-ABA0-E464DA67DF4F}"/>
                  </a:ext>
                </a:extLst>
              </p:cNvPr>
              <p:cNvSpPr/>
              <p:nvPr/>
            </p:nvSpPr>
            <p:spPr>
              <a:xfrm>
                <a:off x="5448536" y="29950801"/>
                <a:ext cx="20862308" cy="1711622"/>
              </a:xfrm>
              <a:prstGeom prst="rect">
                <a:avLst/>
              </a:prstGeom>
            </p:spPr>
            <p:txBody>
              <a:bodyPr wrap="square">
                <a:spAutoFit/>
              </a:bodyPr>
              <a:lstStyle/>
              <a:p>
                <a:r>
                  <a:rPr lang="en-US" sz="9700" dirty="0">
                    <a:latin typeface="Times New Roman" panose="02020603050405020304" pitchFamily="18" charset="0"/>
                    <a:cs typeface="Times New Roman" panose="02020603050405020304" pitchFamily="18" charset="0"/>
                  </a:rPr>
                  <a:t>Then define </a:t>
                </a:r>
                <a14:m>
                  <m:oMath xmlns:m="http://schemas.openxmlformats.org/officeDocument/2006/math">
                    <m:sSubSup>
                      <m:sSubSupPr>
                        <m:ctrlPr>
                          <a:rPr lang="en-US" sz="9700" i="1">
                            <a:latin typeface="Cambria Math" panose="02040503050406030204" pitchFamily="18" charset="0"/>
                          </a:rPr>
                        </m:ctrlPr>
                      </m:sSubSupPr>
                      <m:e>
                        <m:sSubSup>
                          <m:sSubSupPr>
                            <m:ctrlPr>
                              <a:rPr lang="en-US" sz="9700" i="1">
                                <a:latin typeface="Cambria Math" panose="02040503050406030204" pitchFamily="18" charset="0"/>
                              </a:rPr>
                            </m:ctrlPr>
                          </m:sSubSupPr>
                          <m:e>
                            <m:r>
                              <a:rPr lang="en-US" sz="9700">
                                <a:latin typeface="Cambria Math" panose="02040503050406030204" pitchFamily="18" charset="0"/>
                              </a:rPr>
                              <m:t>𝑥</m:t>
                            </m:r>
                          </m:e>
                          <m:sub>
                            <m:r>
                              <a:rPr lang="en-US" sz="9700">
                                <a:latin typeface="Cambria Math" panose="02040503050406030204" pitchFamily="18" charset="0"/>
                              </a:rPr>
                              <m:t>𝜏</m:t>
                            </m:r>
                          </m:sub>
                          <m:sup>
                            <m:r>
                              <m:rPr>
                                <m:sty m:val="p"/>
                              </m:rPr>
                              <a:rPr lang="en-US" sz="9700">
                                <a:latin typeface="Cambria Math" panose="02040503050406030204" pitchFamily="18" charset="0"/>
                              </a:rPr>
                              <m:t>U</m:t>
                            </m:r>
                          </m:sup>
                        </m:sSubSup>
                        <m:r>
                          <a:rPr lang="en-US" sz="9700">
                            <a:latin typeface="Cambria Math" panose="02040503050406030204" pitchFamily="18" charset="0"/>
                          </a:rPr>
                          <m:t>=</m:t>
                        </m:r>
                        <m:r>
                          <a:rPr lang="en-US" sz="9700">
                            <a:latin typeface="Cambria Math" panose="02040503050406030204" pitchFamily="18" charset="0"/>
                          </a:rPr>
                          <m:t>𝑥</m:t>
                        </m:r>
                      </m:e>
                      <m:sub>
                        <m:r>
                          <a:rPr lang="en-US" sz="9700">
                            <a:latin typeface="Cambria Math" panose="02040503050406030204" pitchFamily="18" charset="0"/>
                          </a:rPr>
                          <m:t>𝜏</m:t>
                        </m:r>
                        <m:r>
                          <a:rPr lang="en-US" sz="9700">
                            <a:latin typeface="Cambria Math" panose="02040503050406030204" pitchFamily="18" charset="0"/>
                          </a:rPr>
                          <m:t>,</m:t>
                        </m:r>
                        <m:r>
                          <a:rPr lang="en-US" sz="9700">
                            <a:latin typeface="Cambria Math" panose="02040503050406030204" pitchFamily="18" charset="0"/>
                          </a:rPr>
                          <m:t>𝜏</m:t>
                        </m:r>
                      </m:sub>
                      <m:sup>
                        <m:r>
                          <m:rPr>
                            <m:sty m:val="p"/>
                          </m:rPr>
                          <a:rPr lang="en-US" sz="9700">
                            <a:latin typeface="Cambria Math" panose="02040503050406030204" pitchFamily="18" charset="0"/>
                          </a:rPr>
                          <m:t>U</m:t>
                        </m:r>
                      </m:sup>
                    </m:sSubSup>
                  </m:oMath>
                </a14:m>
                <a:r>
                  <a:rPr lang="en-US" sz="9700" dirty="0">
                    <a:latin typeface="Times New Roman" panose="02020603050405020304" pitchFamily="18" charset="0"/>
                    <a:cs typeface="Times New Roman" panose="02020603050405020304" pitchFamily="18" charset="0"/>
                  </a:rPr>
                  <a:t>.</a:t>
                </a:r>
              </a:p>
            </p:txBody>
          </p:sp>
        </mc:Choice>
        <mc:Fallback xmlns="">
          <p:sp>
            <p:nvSpPr>
              <p:cNvPr id="14" name="Rectangle 13">
                <a:extLst>
                  <a:ext uri="{FF2B5EF4-FFF2-40B4-BE49-F238E27FC236}">
                    <a16:creationId xmlns:a16="http://schemas.microsoft.com/office/drawing/2014/main" id="{BED7FB1C-9989-6741-ABA0-E464DA67DF4F}"/>
                  </a:ext>
                </a:extLst>
              </p:cNvPr>
              <p:cNvSpPr>
                <a:spLocks noRot="1" noChangeAspect="1" noMove="1" noResize="1" noEditPoints="1" noAdjustHandles="1" noChangeArrowheads="1" noChangeShapeType="1" noTextEdit="1"/>
              </p:cNvSpPr>
              <p:nvPr/>
            </p:nvSpPr>
            <p:spPr>
              <a:xfrm>
                <a:off x="5448536" y="29950801"/>
                <a:ext cx="20862308" cy="1711622"/>
              </a:xfrm>
              <a:prstGeom prst="rect">
                <a:avLst/>
              </a:prstGeom>
              <a:blipFill>
                <a:blip r:embed="rId8"/>
                <a:stretch>
                  <a:fillRect l="-3165" t="-16912" b="-34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3758915-BE7E-E44B-B609-539D35E5B4C2}"/>
                  </a:ext>
                </a:extLst>
              </p:cNvPr>
              <p:cNvSpPr/>
              <p:nvPr/>
            </p:nvSpPr>
            <p:spPr>
              <a:xfrm>
                <a:off x="4939898" y="19506956"/>
                <a:ext cx="19309581" cy="1681486"/>
              </a:xfrm>
              <a:prstGeom prst="rect">
                <a:avLst/>
              </a:prstGeom>
            </p:spPr>
            <p:txBody>
              <a:bodyPr wrap="none">
                <a:spAutoFit/>
              </a:bodyPr>
              <a:lstStyle/>
              <a:p>
                <a:r>
                  <a:rPr lang="en-US" sz="97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9700" i="1">
                            <a:latin typeface="Cambria Math" panose="02040503050406030204" pitchFamily="18" charset="0"/>
                          </a:rPr>
                        </m:ctrlPr>
                      </m:sSubPr>
                      <m:e>
                        <m:r>
                          <a:rPr lang="en-US" sz="9700" i="1">
                            <a:latin typeface="Cambria Math" panose="02040503050406030204" pitchFamily="18" charset="0"/>
                          </a:rPr>
                          <m:t>𝑥</m:t>
                        </m:r>
                      </m:e>
                      <m:sub>
                        <m:r>
                          <a:rPr lang="en-US" sz="9700" i="1">
                            <a:latin typeface="Cambria Math" panose="02040503050406030204" pitchFamily="18" charset="0"/>
                          </a:rPr>
                          <m:t>0</m:t>
                        </m:r>
                      </m:sub>
                    </m:sSub>
                    <m:r>
                      <a:rPr lang="en-US" sz="9700" i="1">
                        <a:latin typeface="Cambria Math" panose="02040503050406030204" pitchFamily="18" charset="0"/>
                        <a:ea typeface="Cambria Math" panose="02040503050406030204" pitchFamily="18" charset="0"/>
                      </a:rPr>
                      <m:t>=0</m:t>
                    </m:r>
                  </m:oMath>
                </a14:m>
                <a:r>
                  <a:rPr lang="en-US" sz="9700" dirty="0">
                    <a:latin typeface="Times New Roman" panose="02020603050405020304" pitchFamily="18" charset="0"/>
                    <a:cs typeface="Times New Roman" panose="02020603050405020304" pitchFamily="18" charset="0"/>
                  </a:rPr>
                  <a:t>. Then define </a:t>
                </a:r>
                <a14:m>
                  <m:oMath xmlns:m="http://schemas.openxmlformats.org/officeDocument/2006/math">
                    <m:sSubSup>
                      <m:sSubSupPr>
                        <m:ctrlPr>
                          <a:rPr lang="en-US" sz="9700" i="1">
                            <a:latin typeface="Cambria Math" panose="02040503050406030204" pitchFamily="18" charset="0"/>
                          </a:rPr>
                        </m:ctrlPr>
                      </m:sSubSupPr>
                      <m:e>
                        <m:sSubSup>
                          <m:sSubSupPr>
                            <m:ctrlPr>
                              <a:rPr lang="en-US" sz="9700" i="1">
                                <a:latin typeface="Cambria Math" panose="02040503050406030204" pitchFamily="18" charset="0"/>
                              </a:rPr>
                            </m:ctrlPr>
                          </m:sSubSupPr>
                          <m:e>
                            <m:r>
                              <a:rPr lang="en-US" sz="9700" i="1">
                                <a:latin typeface="Cambria Math" panose="02040503050406030204" pitchFamily="18" charset="0"/>
                              </a:rPr>
                              <m:t>𝑥</m:t>
                            </m:r>
                          </m:e>
                          <m:sub>
                            <m:r>
                              <a:rPr lang="en-US" sz="9700" i="1">
                                <a:latin typeface="Cambria Math" panose="02040503050406030204" pitchFamily="18" charset="0"/>
                                <a:ea typeface="Cambria Math" panose="02040503050406030204" pitchFamily="18" charset="0"/>
                              </a:rPr>
                              <m:t>𝜏</m:t>
                            </m:r>
                          </m:sub>
                          <m:sup>
                            <m:r>
                              <a:rPr lang="en-US" sz="9700" i="1">
                                <a:latin typeface="Cambria Math" panose="02040503050406030204" pitchFamily="18" charset="0"/>
                                <a:ea typeface="Cambria Math" panose="02040503050406030204" pitchFamily="18" charset="0"/>
                              </a:rPr>
                              <m:t>𝐿</m:t>
                            </m:r>
                          </m:sup>
                        </m:sSubSup>
                        <m:r>
                          <a:rPr lang="en-US" sz="9700">
                            <a:latin typeface="Cambria Math" panose="02040503050406030204" pitchFamily="18" charset="0"/>
                          </a:rPr>
                          <m:t>=</m:t>
                        </m:r>
                        <m:r>
                          <a:rPr lang="en-US" sz="9700">
                            <a:latin typeface="Cambria Math" panose="02040503050406030204" pitchFamily="18" charset="0"/>
                          </a:rPr>
                          <m:t>𝑥</m:t>
                        </m:r>
                      </m:e>
                      <m:sub>
                        <m:r>
                          <a:rPr lang="en-US" sz="9700">
                            <a:latin typeface="Cambria Math" panose="02040503050406030204" pitchFamily="18" charset="0"/>
                          </a:rPr>
                          <m:t>𝜏</m:t>
                        </m:r>
                        <m:r>
                          <a:rPr lang="en-US" sz="9700">
                            <a:latin typeface="Cambria Math" panose="02040503050406030204" pitchFamily="18" charset="0"/>
                          </a:rPr>
                          <m:t>,</m:t>
                        </m:r>
                        <m:r>
                          <a:rPr lang="en-US" sz="9700">
                            <a:latin typeface="Cambria Math" panose="02040503050406030204" pitchFamily="18" charset="0"/>
                          </a:rPr>
                          <m:t>𝜏</m:t>
                        </m:r>
                      </m:sub>
                      <m:sup>
                        <m:r>
                          <a:rPr lang="en-US" sz="9700">
                            <a:latin typeface="Cambria Math" panose="02040503050406030204" pitchFamily="18" charset="0"/>
                          </a:rPr>
                          <m:t>𝐿</m:t>
                        </m:r>
                      </m:sup>
                    </m:sSubSup>
                  </m:oMath>
                </a14:m>
                <a:r>
                  <a:rPr lang="en-US" sz="9700" dirty="0">
                    <a:latin typeface="Times New Roman" panose="02020603050405020304" pitchFamily="18" charset="0"/>
                    <a:cs typeface="Times New Roman" panose="02020603050405020304" pitchFamily="18" charset="0"/>
                  </a:rPr>
                  <a:t>.</a:t>
                </a:r>
              </a:p>
            </p:txBody>
          </p:sp>
        </mc:Choice>
        <mc:Fallback xmlns="">
          <p:sp>
            <p:nvSpPr>
              <p:cNvPr id="15" name="Rectangle 14">
                <a:extLst>
                  <a:ext uri="{FF2B5EF4-FFF2-40B4-BE49-F238E27FC236}">
                    <a16:creationId xmlns:a16="http://schemas.microsoft.com/office/drawing/2014/main" id="{B3758915-BE7E-E44B-B609-539D35E5B4C2}"/>
                  </a:ext>
                </a:extLst>
              </p:cNvPr>
              <p:cNvSpPr>
                <a:spLocks noRot="1" noChangeAspect="1" noMove="1" noResize="1" noEditPoints="1" noAdjustHandles="1" noChangeArrowheads="1" noChangeShapeType="1" noTextEdit="1"/>
              </p:cNvSpPr>
              <p:nvPr/>
            </p:nvSpPr>
            <p:spPr>
              <a:xfrm>
                <a:off x="4939898" y="19506956"/>
                <a:ext cx="19309581" cy="1681486"/>
              </a:xfrm>
              <a:prstGeom prst="rect">
                <a:avLst/>
              </a:prstGeom>
              <a:blipFill>
                <a:blip r:embed="rId9"/>
                <a:stretch>
                  <a:fillRect l="-3351" t="-18797" r="-2365" b="-36090"/>
                </a:stretch>
              </a:blipFill>
            </p:spPr>
            <p:txBody>
              <a:bodyPr/>
              <a:lstStyle/>
              <a:p>
                <a:r>
                  <a:rPr lang="en-US">
                    <a:noFill/>
                  </a:rPr>
                  <a:t> </a:t>
                </a:r>
              </a:p>
            </p:txBody>
          </p:sp>
        </mc:Fallback>
      </mc:AlternateContent>
    </p:spTree>
    <p:extLst>
      <p:ext uri="{BB962C8B-B14F-4D97-AF65-F5344CB8AC3E}">
        <p14:creationId xmlns:p14="http://schemas.microsoft.com/office/powerpoint/2010/main" val="129427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lstStyle/>
          <a:p>
            <a:r>
              <a:rPr lang="en-US" sz="15400" dirty="0">
                <a:latin typeface="Times New Roman" panose="02020603050405020304" pitchFamily="18" charset="0"/>
                <a:cs typeface="Times New Roman" panose="02020603050405020304" pitchFamily="18" charset="0"/>
              </a:rPr>
              <a:t>Optimal</a:t>
            </a:r>
            <a:r>
              <a:rPr lang="zh-CN" altLang="en-US" sz="15400" dirty="0">
                <a:latin typeface="Times New Roman" panose="02020603050405020304" pitchFamily="18" charset="0"/>
                <a:cs typeface="Times New Roman" panose="02020603050405020304" pitchFamily="18" charset="0"/>
              </a:rPr>
              <a:t> </a:t>
            </a:r>
            <a:r>
              <a:rPr lang="en-US" altLang="zh-CN" sz="15400" dirty="0">
                <a:latin typeface="Times New Roman" panose="02020603050405020304" pitchFamily="18" charset="0"/>
                <a:cs typeface="Times New Roman" panose="02020603050405020304" pitchFamily="18" charset="0"/>
              </a:rPr>
              <a:t>Offline Solution</a:t>
            </a:r>
            <a:endParaRPr lang="en-US" sz="15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53BD6-3E01-9C43-930F-D3FFA3553C7E}"/>
                  </a:ext>
                </a:extLst>
              </p:cNvPr>
              <p:cNvSpPr>
                <a:spLocks noGrp="1"/>
              </p:cNvSpPr>
              <p:nvPr>
                <p:ph idx="1"/>
              </p:nvPr>
            </p:nvSpPr>
            <p:spPr>
              <a:xfrm>
                <a:off x="2194560" y="9836499"/>
                <a:ext cx="39502080" cy="10695937"/>
              </a:xfrm>
            </p:spPr>
            <p:txBody>
              <a:bodyPr>
                <a:normAutofit/>
              </a:bodyPr>
              <a:lstStyle/>
              <a:p>
                <a:r>
                  <a:rPr lang="en-US" sz="11600" dirty="0">
                    <a:latin typeface="Times New Roman" panose="02020603050405020304" pitchFamily="18" charset="0"/>
                    <a:cs typeface="Times New Roman" panose="02020603050405020304" pitchFamily="18" charset="0"/>
                  </a:rPr>
                  <a:t>Lemma 1: For all </a:t>
                </a:r>
                <a14:m>
                  <m:oMath xmlns:m="http://schemas.openxmlformats.org/officeDocument/2006/math">
                    <m:r>
                      <a:rPr lang="en-US" sz="11600" i="1">
                        <a:latin typeface="Cambria Math" panose="02040503050406030204" pitchFamily="18" charset="0"/>
                        <a:ea typeface="Cambria Math" panose="02040503050406030204" pitchFamily="18" charset="0"/>
                      </a:rPr>
                      <m:t>𝜏</m:t>
                    </m:r>
                  </m:oMath>
                </a14:m>
                <a:r>
                  <a:rPr lang="en-US" sz="116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1600" i="1">
                            <a:latin typeface="Cambria Math" panose="02040503050406030204" pitchFamily="18" charset="0"/>
                          </a:rPr>
                        </m:ctrlPr>
                      </m:sSubSupPr>
                      <m:e>
                        <m:sSubSup>
                          <m:sSubSupPr>
                            <m:ctrlPr>
                              <a:rPr lang="en-US" sz="11600" i="1">
                                <a:latin typeface="Cambria Math" panose="02040503050406030204" pitchFamily="18" charset="0"/>
                              </a:rPr>
                            </m:ctrlPr>
                          </m:sSubSupPr>
                          <m:e>
                            <m:r>
                              <a:rPr lang="en-US" sz="11600" i="1">
                                <a:latin typeface="Cambria Math" panose="02040503050406030204" pitchFamily="18" charset="0"/>
                              </a:rPr>
                              <m:t>𝑥</m:t>
                            </m:r>
                          </m:e>
                          <m:sub>
                            <m:r>
                              <a:rPr lang="en-US" sz="11600" i="1">
                                <a:latin typeface="Cambria Math" panose="02040503050406030204" pitchFamily="18" charset="0"/>
                                <a:ea typeface="Cambria Math" panose="02040503050406030204" pitchFamily="18" charset="0"/>
                              </a:rPr>
                              <m:t>𝜏</m:t>
                            </m:r>
                          </m:sub>
                          <m:sup>
                            <m:r>
                              <a:rPr lang="en-US" sz="11600" i="1">
                                <a:latin typeface="Cambria Math" panose="02040503050406030204" pitchFamily="18" charset="0"/>
                                <a:ea typeface="Cambria Math" panose="02040503050406030204" pitchFamily="18" charset="0"/>
                              </a:rPr>
                              <m:t>𝐿</m:t>
                            </m:r>
                          </m:sup>
                        </m:sSubSup>
                        <m:r>
                          <a:rPr lang="en-US" sz="11600" i="1">
                            <a:latin typeface="Cambria Math" panose="02040503050406030204" pitchFamily="18" charset="0"/>
                            <a:ea typeface="Cambria Math" panose="02040503050406030204" pitchFamily="18" charset="0"/>
                          </a:rPr>
                          <m:t>≤</m:t>
                        </m:r>
                        <m:r>
                          <a:rPr lang="en-US" sz="11600" i="1">
                            <a:latin typeface="Cambria Math" panose="02040503050406030204" pitchFamily="18" charset="0"/>
                          </a:rPr>
                          <m:t>𝑥</m:t>
                        </m:r>
                      </m:e>
                      <m:sub>
                        <m:r>
                          <a:rPr lang="en-US" sz="11600" i="1">
                            <a:latin typeface="Cambria Math" panose="02040503050406030204" pitchFamily="18" charset="0"/>
                            <a:ea typeface="Cambria Math" panose="02040503050406030204" pitchFamily="18" charset="0"/>
                          </a:rPr>
                          <m:t>𝜏</m:t>
                        </m:r>
                      </m:sub>
                      <m:sup>
                        <m:r>
                          <a:rPr lang="en-US" sz="11600" i="1">
                            <a:latin typeface="Cambria Math" panose="02040503050406030204" pitchFamily="18" charset="0"/>
                          </a:rPr>
                          <m:t>∗</m:t>
                        </m:r>
                      </m:sup>
                    </m:sSubSup>
                    <m:r>
                      <a:rPr lang="en-US" sz="11600" i="1">
                        <a:latin typeface="Cambria Math" panose="02040503050406030204" pitchFamily="18" charset="0"/>
                        <a:ea typeface="Cambria Math" panose="02040503050406030204" pitchFamily="18" charset="0"/>
                      </a:rPr>
                      <m:t>≤</m:t>
                    </m:r>
                    <m:sSubSup>
                      <m:sSubSupPr>
                        <m:ctrlPr>
                          <a:rPr lang="en-US" sz="11600" i="1">
                            <a:latin typeface="Cambria Math" panose="02040503050406030204" pitchFamily="18" charset="0"/>
                          </a:rPr>
                        </m:ctrlPr>
                      </m:sSubSupPr>
                      <m:e>
                        <m:r>
                          <a:rPr lang="en-US" sz="11600" i="1">
                            <a:latin typeface="Cambria Math" panose="02040503050406030204" pitchFamily="18" charset="0"/>
                          </a:rPr>
                          <m:t>𝑥</m:t>
                        </m:r>
                      </m:e>
                      <m:sub>
                        <m:r>
                          <a:rPr lang="en-US" sz="11600" i="1">
                            <a:latin typeface="Cambria Math" panose="02040503050406030204" pitchFamily="18" charset="0"/>
                            <a:ea typeface="Cambria Math" panose="02040503050406030204" pitchFamily="18" charset="0"/>
                          </a:rPr>
                          <m:t>𝜏</m:t>
                        </m:r>
                      </m:sub>
                      <m:sup>
                        <m:r>
                          <a:rPr lang="en-US" sz="11600" i="1">
                            <a:latin typeface="Cambria Math" panose="02040503050406030204" pitchFamily="18" charset="0"/>
                            <a:ea typeface="Cambria Math" panose="02040503050406030204" pitchFamily="18" charset="0"/>
                          </a:rPr>
                          <m:t>𝑈</m:t>
                        </m:r>
                      </m:sup>
                    </m:sSubSup>
                  </m:oMath>
                </a14:m>
                <a:r>
                  <a:rPr lang="en-US" sz="11600" dirty="0">
                    <a:latin typeface="Times New Roman" panose="02020603050405020304" pitchFamily="18" charset="0"/>
                    <a:cs typeface="Times New Roman" panose="02020603050405020304" pitchFamily="18" charset="0"/>
                  </a:rPr>
                  <a:t>.</a:t>
                </a:r>
                <a:br>
                  <a:rPr lang="en-US" sz="11600" dirty="0">
                    <a:latin typeface="Times New Roman" panose="02020603050405020304" pitchFamily="18" charset="0"/>
                    <a:cs typeface="Times New Roman" panose="02020603050405020304" pitchFamily="18" charset="0"/>
                  </a:rPr>
                </a:br>
                <a:endParaRPr lang="en-US" sz="11600" dirty="0">
                  <a:latin typeface="Times New Roman" panose="02020603050405020304" pitchFamily="18" charset="0"/>
                  <a:cs typeface="Times New Roman" panose="02020603050405020304" pitchFamily="18" charset="0"/>
                </a:endParaRPr>
              </a:p>
              <a:p>
                <a:r>
                  <a:rPr lang="en-US" sz="11600" dirty="0">
                    <a:latin typeface="Times New Roman" panose="02020603050405020304" pitchFamily="18" charset="0"/>
                    <a:cs typeface="Times New Roman" panose="02020603050405020304" pitchFamily="18" charset="0"/>
                  </a:rPr>
                  <a:t>Theorem 2: The optimal solution</a:t>
                </a:r>
                <a:r>
                  <a:rPr lang="zh-CN" altLang="en-US" sz="116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11600" i="1">
                            <a:latin typeface="Cambria Math" panose="02040503050406030204" pitchFamily="18" charset="0"/>
                            <a:ea typeface="Cambria Math" panose="02040503050406030204" pitchFamily="18" charset="0"/>
                          </a:rPr>
                        </m:ctrlPr>
                      </m:sSupPr>
                      <m:e>
                        <m:r>
                          <a:rPr lang="en-US" altLang="zh-CN" sz="11600" i="1">
                            <a:latin typeface="Cambria Math" panose="02040503050406030204" pitchFamily="18" charset="0"/>
                            <a:ea typeface="Cambria Math" panose="02040503050406030204" pitchFamily="18" charset="0"/>
                          </a:rPr>
                          <m:t>𝑋</m:t>
                        </m:r>
                      </m:e>
                      <m:sup>
                        <m:r>
                          <a:rPr lang="zh-CN" altLang="en-US" sz="11600" i="1">
                            <a:latin typeface="Cambria Math" panose="02040503050406030204" pitchFamily="18" charset="0"/>
                            <a:ea typeface="Cambria Math" panose="02040503050406030204" pitchFamily="18" charset="0"/>
                          </a:rPr>
                          <m:t>∗</m:t>
                        </m:r>
                      </m:sup>
                    </m:sSup>
                    <m:r>
                      <a:rPr lang="en-US" sz="11600" i="1">
                        <a:latin typeface="Cambria Math" panose="02040503050406030204" pitchFamily="18" charset="0"/>
                        <a:ea typeface="Cambria Math" panose="02040503050406030204" pitchFamily="18" charset="0"/>
                      </a:rPr>
                      <m:t>=</m:t>
                    </m:r>
                    <m:d>
                      <m:dPr>
                        <m:ctrlPr>
                          <a:rPr lang="en-US" sz="11600" i="1">
                            <a:latin typeface="Cambria Math" panose="02040503050406030204" pitchFamily="18" charset="0"/>
                          </a:rPr>
                        </m:ctrlPr>
                      </m:dPr>
                      <m:e>
                        <m:sSubSup>
                          <m:sSubSupPr>
                            <m:ctrlPr>
                              <a:rPr lang="en-US" sz="11600" i="1">
                                <a:latin typeface="Cambria Math" panose="02040503050406030204" pitchFamily="18" charset="0"/>
                              </a:rPr>
                            </m:ctrlPr>
                          </m:sSubSupPr>
                          <m:e>
                            <m:r>
                              <a:rPr lang="en-US" sz="11600" i="1">
                                <a:latin typeface="Cambria Math" panose="02040503050406030204" pitchFamily="18" charset="0"/>
                              </a:rPr>
                              <m:t>𝑥</m:t>
                            </m:r>
                          </m:e>
                          <m:sub>
                            <m:r>
                              <a:rPr lang="en-US" altLang="zh-CN" sz="11600" i="1">
                                <a:latin typeface="Cambria Math" panose="02040503050406030204" pitchFamily="18" charset="0"/>
                              </a:rPr>
                              <m:t>1</m:t>
                            </m:r>
                          </m:sub>
                          <m:sup>
                            <m:r>
                              <a:rPr lang="en-US" sz="11600" i="1">
                                <a:latin typeface="Cambria Math" panose="02040503050406030204" pitchFamily="18" charset="0"/>
                              </a:rPr>
                              <m:t>∗</m:t>
                            </m:r>
                          </m:sup>
                        </m:sSubSup>
                        <m:r>
                          <a:rPr lang="en-US" altLang="zh-CN" sz="11600" i="1">
                            <a:latin typeface="Cambria Math" panose="02040503050406030204" pitchFamily="18" charset="0"/>
                          </a:rPr>
                          <m:t>,…,</m:t>
                        </m:r>
                        <m:sSubSup>
                          <m:sSubSupPr>
                            <m:ctrlPr>
                              <a:rPr lang="en-US" sz="11600" i="1">
                                <a:latin typeface="Cambria Math" panose="02040503050406030204" pitchFamily="18" charset="0"/>
                              </a:rPr>
                            </m:ctrlPr>
                          </m:sSubSupPr>
                          <m:e>
                            <m:r>
                              <a:rPr lang="en-US" sz="11600" i="1">
                                <a:latin typeface="Cambria Math" panose="02040503050406030204" pitchFamily="18" charset="0"/>
                              </a:rPr>
                              <m:t>𝑥</m:t>
                            </m:r>
                          </m:e>
                          <m:sub>
                            <m:r>
                              <a:rPr lang="en-US" altLang="zh-CN" sz="11600" i="1">
                                <a:latin typeface="Cambria Math" panose="02040503050406030204" pitchFamily="18" charset="0"/>
                              </a:rPr>
                              <m:t>𝑇</m:t>
                            </m:r>
                          </m:sub>
                          <m:sup>
                            <m:r>
                              <a:rPr lang="en-US" sz="11600" i="1">
                                <a:latin typeface="Cambria Math" panose="02040503050406030204" pitchFamily="18" charset="0"/>
                              </a:rPr>
                              <m:t>∗</m:t>
                            </m:r>
                          </m:sup>
                        </m:sSubSup>
                      </m:e>
                    </m:d>
                  </m:oMath>
                </a14:m>
                <a:r>
                  <a:rPr lang="en-US" sz="11600" dirty="0">
                    <a:latin typeface="Times New Roman" panose="02020603050405020304" pitchFamily="18" charset="0"/>
                    <a:cs typeface="Times New Roman" panose="02020603050405020304" pitchFamily="18" charset="0"/>
                  </a:rPr>
                  <a:t> of the data-center optimization problem (1) satisfies the backward recurrence relation </a:t>
                </a:r>
              </a:p>
              <a:p>
                <a:endParaRPr lang="en-US" sz="11600" dirty="0">
                  <a:latin typeface="Times New Roman" panose="02020603050405020304" pitchFamily="18" charset="0"/>
                  <a:cs typeface="Times New Roman" panose="02020603050405020304" pitchFamily="18" charset="0"/>
                </a:endParaRPr>
              </a:p>
              <a:p>
                <a:endParaRPr lang="en-US" sz="11600" dirty="0">
                  <a:latin typeface="Times New Roman" panose="02020603050405020304" pitchFamily="18" charset="0"/>
                  <a:cs typeface="Times New Roman" panose="02020603050405020304" pitchFamily="18" charset="0"/>
                </a:endParaRPr>
              </a:p>
              <a:p>
                <a:endParaRPr lang="en-US" sz="116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1B53BD6-3E01-9C43-930F-D3FFA3553C7E}"/>
                  </a:ext>
                </a:extLst>
              </p:cNvPr>
              <p:cNvSpPr>
                <a:spLocks noGrp="1" noRot="1" noChangeAspect="1" noMove="1" noResize="1" noEditPoints="1" noAdjustHandles="1" noChangeArrowheads="1" noChangeShapeType="1" noTextEdit="1"/>
              </p:cNvSpPr>
              <p:nvPr>
                <p:ph idx="1"/>
              </p:nvPr>
            </p:nvSpPr>
            <p:spPr>
              <a:xfrm>
                <a:off x="2194560" y="9836499"/>
                <a:ext cx="39502080" cy="10695937"/>
              </a:xfrm>
              <a:blipFill>
                <a:blip r:embed="rId3"/>
                <a:stretch>
                  <a:fillRect l="-1864" t="-3677" r="-5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7C2B02-0AB1-7744-95A8-A50F3FE91D60}"/>
              </a:ext>
            </a:extLst>
          </p:cNvPr>
          <p:cNvPicPr>
            <a:picLocks noChangeAspect="1"/>
          </p:cNvPicPr>
          <p:nvPr/>
        </p:nvPicPr>
        <p:blipFill>
          <a:blip r:embed="rId4"/>
          <a:stretch>
            <a:fillRect/>
          </a:stretch>
        </p:blipFill>
        <p:spPr>
          <a:xfrm>
            <a:off x="11144250" y="19904090"/>
            <a:ext cx="21571827" cy="691404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AE2CE3-2A0F-AE40-8F71-13CD7BE21AA2}"/>
                  </a:ext>
                </a:extLst>
              </p:cNvPr>
              <p:cNvSpPr/>
              <p:nvPr/>
            </p:nvSpPr>
            <p:spPr>
              <a:xfrm>
                <a:off x="4171950" y="27097520"/>
                <a:ext cx="36633150" cy="1611660"/>
              </a:xfrm>
              <a:prstGeom prst="rect">
                <a:avLst/>
              </a:prstGeom>
            </p:spPr>
            <p:txBody>
              <a:bodyPr wrap="square">
                <a:spAutoFit/>
              </a:bodyPr>
              <a:lstStyle/>
              <a:p>
                <a:r>
                  <a:rPr lang="en-US" sz="9700" dirty="0">
                    <a:latin typeface="Times New Roman" panose="02020603050405020304" pitchFamily="18" charset="0"/>
                    <a:cs typeface="Times New Roman" panose="02020603050405020304" pitchFamily="18" charset="0"/>
                  </a:rPr>
                  <a:t>Define </a:t>
                </a:r>
                <a14:m>
                  <m:oMath xmlns:m="http://schemas.openxmlformats.org/officeDocument/2006/math">
                    <m:sSubSup>
                      <m:sSubSupPr>
                        <m:ctrlPr>
                          <a:rPr lang="en-US" sz="9700" i="1" smtClean="0">
                            <a:latin typeface="Cambria Math" panose="02040503050406030204" pitchFamily="18" charset="0"/>
                            <a:cs typeface="Times New Roman" panose="02020603050405020304" pitchFamily="18" charset="0"/>
                          </a:rPr>
                        </m:ctrlPr>
                      </m:sSubSupPr>
                      <m:e>
                        <m:d>
                          <m:dPr>
                            <m:ctrlPr>
                              <a:rPr lang="en-US" sz="9700" i="1" smtClean="0">
                                <a:latin typeface="Cambria Math" panose="02040503050406030204" pitchFamily="18" charset="0"/>
                                <a:cs typeface="Times New Roman" panose="02020603050405020304" pitchFamily="18" charset="0"/>
                              </a:rPr>
                            </m:ctrlPr>
                          </m:dPr>
                          <m:e>
                            <m:r>
                              <a:rPr lang="en-US" sz="9700" b="0" i="1" smtClean="0">
                                <a:latin typeface="Cambria Math" panose="02040503050406030204" pitchFamily="18" charset="0"/>
                                <a:cs typeface="Times New Roman" panose="02020603050405020304" pitchFamily="18" charset="0"/>
                              </a:rPr>
                              <m:t>𝑥</m:t>
                            </m:r>
                          </m:e>
                        </m:d>
                      </m:e>
                      <m:sub>
                        <m:r>
                          <a:rPr lang="en-US" sz="9700" b="0" i="1" smtClean="0">
                            <a:latin typeface="Cambria Math" panose="02040503050406030204" pitchFamily="18" charset="0"/>
                            <a:cs typeface="Times New Roman" panose="02020603050405020304" pitchFamily="18" charset="0"/>
                          </a:rPr>
                          <m:t>𝑎</m:t>
                        </m:r>
                      </m:sub>
                      <m:sup>
                        <m:r>
                          <a:rPr lang="en-US" sz="9700" b="0" i="1" smtClean="0">
                            <a:latin typeface="Cambria Math" panose="02040503050406030204" pitchFamily="18" charset="0"/>
                            <a:cs typeface="Times New Roman" panose="02020603050405020304" pitchFamily="18" charset="0"/>
                          </a:rPr>
                          <m:t>𝑏</m:t>
                        </m:r>
                      </m:sup>
                    </m:sSubSup>
                    <m:r>
                      <a:rPr lang="en-US" sz="9700" b="0" i="1" smtClean="0">
                        <a:latin typeface="Cambria Math" panose="02040503050406030204" pitchFamily="18" charset="0"/>
                        <a:cs typeface="Times New Roman" panose="02020603050405020304" pitchFamily="18" charset="0"/>
                      </a:rPr>
                      <m:t>=</m:t>
                    </m:r>
                    <m:r>
                      <m:rPr>
                        <m:sty m:val="p"/>
                      </m:rPr>
                      <a:rPr lang="en-US" sz="9700" b="0" i="0" smtClean="0">
                        <a:latin typeface="Cambria Math" panose="02040503050406030204" pitchFamily="18" charset="0"/>
                        <a:cs typeface="Times New Roman" panose="02020603050405020304" pitchFamily="18" charset="0"/>
                      </a:rPr>
                      <m:t>max</m:t>
                    </m:r>
                    <m:d>
                      <m:dPr>
                        <m:ctrlPr>
                          <a:rPr lang="en-US" sz="9700" b="0" i="1" smtClean="0">
                            <a:latin typeface="Cambria Math" panose="02040503050406030204" pitchFamily="18" charset="0"/>
                            <a:cs typeface="Times New Roman" panose="02020603050405020304" pitchFamily="18" charset="0"/>
                          </a:rPr>
                        </m:ctrlPr>
                      </m:dPr>
                      <m:e>
                        <m:r>
                          <m:rPr>
                            <m:sty m:val="p"/>
                          </m:rPr>
                          <a:rPr lang="en-US" sz="9700" b="0" i="0" smtClean="0">
                            <a:latin typeface="Cambria Math" panose="02040503050406030204" pitchFamily="18" charset="0"/>
                            <a:cs typeface="Times New Roman" panose="02020603050405020304" pitchFamily="18" charset="0"/>
                          </a:rPr>
                          <m:t>min</m:t>
                        </m:r>
                        <m:d>
                          <m:dPr>
                            <m:ctrlPr>
                              <a:rPr lang="en-US" sz="9700" b="0" i="1" smtClean="0">
                                <a:latin typeface="Cambria Math" panose="02040503050406030204" pitchFamily="18" charset="0"/>
                                <a:cs typeface="Times New Roman" panose="02020603050405020304" pitchFamily="18" charset="0"/>
                              </a:rPr>
                            </m:ctrlPr>
                          </m:dPr>
                          <m:e>
                            <m:r>
                              <a:rPr lang="en-US" sz="9700" b="0" i="1" smtClean="0">
                                <a:latin typeface="Cambria Math" panose="02040503050406030204" pitchFamily="18" charset="0"/>
                                <a:cs typeface="Times New Roman" panose="02020603050405020304" pitchFamily="18" charset="0"/>
                              </a:rPr>
                              <m:t>𝑥</m:t>
                            </m:r>
                            <m:r>
                              <a:rPr lang="en-US" sz="9700" b="0" i="1" smtClean="0">
                                <a:latin typeface="Cambria Math" panose="02040503050406030204" pitchFamily="18" charset="0"/>
                                <a:cs typeface="Times New Roman" panose="02020603050405020304" pitchFamily="18" charset="0"/>
                              </a:rPr>
                              <m:t>,</m:t>
                            </m:r>
                            <m:r>
                              <a:rPr lang="en-US" sz="9700" b="0" i="1" smtClean="0">
                                <a:latin typeface="Cambria Math" panose="02040503050406030204" pitchFamily="18" charset="0"/>
                                <a:cs typeface="Times New Roman" panose="02020603050405020304" pitchFamily="18" charset="0"/>
                              </a:rPr>
                              <m:t>𝑏</m:t>
                            </m:r>
                          </m:e>
                        </m:d>
                        <m:r>
                          <a:rPr lang="en-US" sz="9700" b="0" i="1" smtClean="0">
                            <a:latin typeface="Cambria Math" panose="02040503050406030204" pitchFamily="18" charset="0"/>
                            <a:cs typeface="Times New Roman" panose="02020603050405020304" pitchFamily="18" charset="0"/>
                          </a:rPr>
                          <m:t>,</m:t>
                        </m:r>
                        <m:r>
                          <a:rPr lang="en-US" sz="9700" b="0" i="1" smtClean="0">
                            <a:latin typeface="Cambria Math" panose="02040503050406030204" pitchFamily="18" charset="0"/>
                            <a:cs typeface="Times New Roman" panose="02020603050405020304" pitchFamily="18" charset="0"/>
                          </a:rPr>
                          <m:t>𝑎</m:t>
                        </m:r>
                      </m:e>
                    </m:d>
                    <m:r>
                      <a:rPr lang="en-US" sz="9700" b="0" i="1" smtClean="0">
                        <a:latin typeface="Cambria Math" panose="02040503050406030204" pitchFamily="18" charset="0"/>
                        <a:cs typeface="Times New Roman" panose="02020603050405020304" pitchFamily="18" charset="0"/>
                      </a:rPr>
                      <m:t>⁡</m:t>
                    </m:r>
                  </m:oMath>
                </a14:m>
                <a:r>
                  <a:rPr lang="en-US" sz="9700" dirty="0">
                    <a:latin typeface="Times New Roman" panose="02020603050405020304" pitchFamily="18" charset="0"/>
                    <a:cs typeface="Times New Roman" panose="02020603050405020304" pitchFamily="18" charset="0"/>
                  </a:rPr>
                  <a:t>as the projection of </a:t>
                </a:r>
                <a14:m>
                  <m:oMath xmlns:m="http://schemas.openxmlformats.org/officeDocument/2006/math">
                    <m:r>
                      <a:rPr lang="en-US" sz="9700" i="1">
                        <a:latin typeface="Cambria Math" panose="02040503050406030204" pitchFamily="18" charset="0"/>
                        <a:cs typeface="Times New Roman" panose="02020603050405020304" pitchFamily="18" charset="0"/>
                      </a:rPr>
                      <m:t>𝑥</m:t>
                    </m:r>
                  </m:oMath>
                </a14:m>
                <a:r>
                  <a:rPr lang="en-US" sz="9700" dirty="0">
                    <a:latin typeface="Times New Roman" panose="02020603050405020304" pitchFamily="18" charset="0"/>
                    <a:cs typeface="Times New Roman" panose="02020603050405020304" pitchFamily="18" charset="0"/>
                  </a:rPr>
                  <a:t> into </a:t>
                </a:r>
                <a14:m>
                  <m:oMath xmlns:m="http://schemas.openxmlformats.org/officeDocument/2006/math">
                    <m:d>
                      <m:dPr>
                        <m:begChr m:val="["/>
                        <m:endChr m:val="]"/>
                        <m:ctrlPr>
                          <a:rPr lang="en-US" sz="9700" i="1" smtClean="0">
                            <a:latin typeface="Cambria Math" panose="02040503050406030204" pitchFamily="18" charset="0"/>
                          </a:rPr>
                        </m:ctrlPr>
                      </m:dPr>
                      <m:e>
                        <m:r>
                          <a:rPr lang="en-US" sz="9700" b="0" i="1" smtClean="0">
                            <a:latin typeface="Cambria Math" panose="02040503050406030204" pitchFamily="18" charset="0"/>
                          </a:rPr>
                          <m:t>𝑎</m:t>
                        </m:r>
                        <m:r>
                          <a:rPr lang="en-US" sz="9700" b="0" i="1" smtClean="0">
                            <a:latin typeface="Cambria Math" panose="02040503050406030204" pitchFamily="18" charset="0"/>
                          </a:rPr>
                          <m:t>,</m:t>
                        </m:r>
                        <m:r>
                          <a:rPr lang="en-US" sz="9700" b="0" i="1" smtClean="0">
                            <a:latin typeface="Cambria Math" panose="02040503050406030204" pitchFamily="18" charset="0"/>
                          </a:rPr>
                          <m:t>𝑏</m:t>
                        </m:r>
                      </m:e>
                    </m:d>
                  </m:oMath>
                </a14:m>
                <a:r>
                  <a:rPr lang="en-US" sz="9700" dirty="0">
                    <a:latin typeface="Times New Roman" panose="02020603050405020304" pitchFamily="18" charset="0"/>
                    <a:cs typeface="Times New Roman" panose="02020603050405020304" pitchFamily="18" charset="0"/>
                  </a:rPr>
                  <a:t>.</a:t>
                </a:r>
              </a:p>
            </p:txBody>
          </p:sp>
        </mc:Choice>
        <mc:Fallback xmlns="">
          <p:sp>
            <p:nvSpPr>
              <p:cNvPr id="6" name="Rectangle 5">
                <a:extLst>
                  <a:ext uri="{FF2B5EF4-FFF2-40B4-BE49-F238E27FC236}">
                    <a16:creationId xmlns:a16="http://schemas.microsoft.com/office/drawing/2014/main" id="{C7AE2CE3-2A0F-AE40-8F71-13CD7BE21AA2}"/>
                  </a:ext>
                </a:extLst>
              </p:cNvPr>
              <p:cNvSpPr>
                <a:spLocks noRot="1" noChangeAspect="1" noMove="1" noResize="1" noEditPoints="1" noAdjustHandles="1" noChangeArrowheads="1" noChangeShapeType="1" noTextEdit="1"/>
              </p:cNvSpPr>
              <p:nvPr/>
            </p:nvSpPr>
            <p:spPr>
              <a:xfrm>
                <a:off x="4171950" y="27097520"/>
                <a:ext cx="36633150" cy="1611660"/>
              </a:xfrm>
              <a:prstGeom prst="rect">
                <a:avLst/>
              </a:prstGeom>
              <a:blipFill>
                <a:blip r:embed="rId5"/>
                <a:stretch>
                  <a:fillRect l="-1767" t="-17969" b="-42188"/>
                </a:stretch>
              </a:blipFill>
            </p:spPr>
            <p:txBody>
              <a:bodyPr/>
              <a:lstStyle/>
              <a:p>
                <a:r>
                  <a:rPr lang="en-US">
                    <a:noFill/>
                  </a:rPr>
                  <a:t> </a:t>
                </a:r>
              </a:p>
            </p:txBody>
          </p:sp>
        </mc:Fallback>
      </mc:AlternateContent>
    </p:spTree>
    <p:extLst>
      <p:ext uri="{BB962C8B-B14F-4D97-AF65-F5344CB8AC3E}">
        <p14:creationId xmlns:p14="http://schemas.microsoft.com/office/powerpoint/2010/main" val="318933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lstStyle/>
              <a:p>
                <a:r>
                  <a:rPr lang="en-US" sz="15400" dirty="0">
                    <a:latin typeface="Times New Roman" panose="02020603050405020304" pitchFamily="18" charset="0"/>
                    <a:cs typeface="Times New Roman" panose="02020603050405020304" pitchFamily="18" charset="0"/>
                  </a:rPr>
                  <a:t>Lazy Capacity Provisioning, </a:t>
                </a:r>
                <a:r>
                  <a:rPr lang="en-US" altLang="zh-CN" sz="15400" dirty="0">
                    <a:latin typeface="Times New Roman" panose="02020603050405020304" pitchFamily="18" charset="0"/>
                    <a:cs typeface="Times New Roman" panose="02020603050405020304" pitchFamily="18" charset="0"/>
                  </a:rPr>
                  <a:t>LCP</a:t>
                </a:r>
                <a14:m>
                  <m:oMath xmlns:m="http://schemas.openxmlformats.org/officeDocument/2006/math">
                    <m:r>
                      <a:rPr lang="en-US" altLang="zh-CN" sz="15400">
                        <a:latin typeface="Cambria Math" panose="02040503050406030204" pitchFamily="18" charset="0"/>
                        <a:cs typeface="Arial"/>
                      </a:rPr>
                      <m:t>(</m:t>
                    </m:r>
                    <m:r>
                      <a:rPr lang="en-US" altLang="zh-CN" sz="15400">
                        <a:latin typeface="Cambria Math" panose="02040503050406030204" pitchFamily="18" charset="0"/>
                        <a:cs typeface="Arial"/>
                      </a:rPr>
                      <m:t>𝜔</m:t>
                    </m:r>
                    <m:r>
                      <a:rPr lang="en-US" altLang="zh-CN" sz="15400">
                        <a:latin typeface="Cambria Math" panose="02040503050406030204" pitchFamily="18" charset="0"/>
                        <a:cs typeface="Arial"/>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B5CD7E7-78A5-9344-BE25-5014EB113005}"/>
                  </a:ext>
                </a:extLst>
              </p:cNvPr>
              <p:cNvSpPr>
                <a:spLocks noGrp="1" noRot="1" noChangeAspect="1" noMove="1" noResize="1" noEditPoints="1" noAdjustHandles="1" noChangeArrowheads="1" noChangeShapeType="1" noTextEdit="1"/>
              </p:cNvSpPr>
              <p:nvPr>
                <p:ph type="title"/>
              </p:nvPr>
            </p:nvSpPr>
            <p:spPr>
              <a:blipFill>
                <a:blip r:embed="rId3"/>
                <a:stretch>
                  <a:fillRect b="-1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53BD6-3E01-9C43-930F-D3FFA3553C7E}"/>
                  </a:ext>
                </a:extLst>
              </p:cNvPr>
              <p:cNvSpPr>
                <a:spLocks noGrp="1"/>
              </p:cNvSpPr>
              <p:nvPr>
                <p:ph idx="1"/>
              </p:nvPr>
            </p:nvSpPr>
            <p:spPr>
              <a:xfrm>
                <a:off x="2194560" y="9836499"/>
                <a:ext cx="39502080" cy="14187823"/>
              </a:xfrm>
            </p:spPr>
            <p:txBody>
              <a:bodyPr>
                <a:normAutofit/>
              </a:bodyPr>
              <a:lstStyle/>
              <a:p>
                <a:pPr marL="342900" indent="-342900">
                  <a:buFont typeface="Arial" panose="020B0604020202020204" pitchFamily="34" charset="0"/>
                  <a:buChar char="•"/>
                </a:pPr>
                <a:r>
                  <a:rPr lang="en-US" altLang="zh-CN" sz="11900" dirty="0">
                    <a:latin typeface="Times New Roman" panose="02020603050405020304" pitchFamily="18" charset="0"/>
                    <a:cs typeface="Times New Roman" panose="02020603050405020304" pitchFamily="18" charset="0"/>
                  </a:rPr>
                  <a:t>U</a:t>
                </a:r>
                <a:r>
                  <a:rPr lang="en-US" sz="11900" dirty="0">
                    <a:latin typeface="Times New Roman" panose="02020603050405020304" pitchFamily="18" charset="0"/>
                    <a:cs typeface="Times New Roman" panose="02020603050405020304" pitchFamily="18" charset="0"/>
                  </a:rPr>
                  <a:t>se knowledge about the loads in the prediction window</a:t>
                </a:r>
                <a14:m>
                  <m:oMath xmlns:m="http://schemas.openxmlformats.org/officeDocument/2006/math">
                    <m:d>
                      <m:dPr>
                        <m:ctrlPr>
                          <a:rPr lang="en-US" sz="11900" i="1">
                            <a:latin typeface="Cambria Math" panose="02040503050406030204" pitchFamily="18" charset="0"/>
                            <a:cs typeface="Times New Roman" panose="02020603050405020304" pitchFamily="18" charset="0"/>
                          </a:rPr>
                        </m:ctrlPr>
                      </m:dPr>
                      <m:e>
                        <m:r>
                          <m:rPr>
                            <m:sty m:val="p"/>
                          </m:rPr>
                          <a:rPr lang="el-GR" sz="11900">
                            <a:latin typeface="Cambria Math" panose="02040503050406030204" pitchFamily="18" charset="0"/>
                            <a:cs typeface="Times New Roman" panose="02020603050405020304" pitchFamily="18" charset="0"/>
                          </a:rPr>
                          <m:t>ω</m:t>
                        </m:r>
                      </m:e>
                    </m:d>
                  </m:oMath>
                </a14:m>
                <a:endParaRPr lang="en-US" sz="119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11900" dirty="0">
                    <a:latin typeface="Times New Roman" panose="02020603050405020304" pitchFamily="18" charset="0"/>
                    <a:cs typeface="Times New Roman" panose="02020603050405020304" pitchFamily="18" charset="0"/>
                  </a:rPr>
                  <a:t>D</a:t>
                </a:r>
                <a:r>
                  <a:rPr lang="en-US" sz="11900" dirty="0">
                    <a:latin typeface="Times New Roman" panose="02020603050405020304" pitchFamily="18" charset="0"/>
                    <a:cs typeface="Times New Roman" panose="02020603050405020304" pitchFamily="18" charset="0"/>
                  </a:rPr>
                  <a:t>efine refined bounds </a:t>
                </a:r>
                <a14:m>
                  <m:oMath xmlns:m="http://schemas.openxmlformats.org/officeDocument/2006/math">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sz="11900">
                            <a:latin typeface="Cambria Math" panose="02040503050406030204" pitchFamily="18" charset="0"/>
                            <a:cs typeface="Times New Roman" panose="02020603050405020304" pitchFamily="18" charset="0"/>
                          </a:rPr>
                          <m:t>U</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sup>
                    </m:sSubSup>
                    <m:r>
                      <a:rPr lang="en-US" altLang="zh-CN"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r>
                          <a:rPr lang="en-US" altLang="zh-CN" sz="11900">
                            <a:latin typeface="Cambria Math" panose="02040503050406030204" pitchFamily="18" charset="0"/>
                            <a:cs typeface="Times New Roman" panose="02020603050405020304" pitchFamily="18" charset="0"/>
                          </a:rPr>
                          <m:t>,</m:t>
                        </m:r>
                        <m:r>
                          <a:rPr lang="en-US" altLang="zh-CN" sz="11900">
                            <a:latin typeface="Cambria Math" panose="02040503050406030204" pitchFamily="18" charset="0"/>
                            <a:cs typeface="Times New Roman" panose="02020603050405020304" pitchFamily="18" charset="0"/>
                          </a:rPr>
                          <m:t>𝜏</m:t>
                        </m:r>
                      </m:sub>
                      <m:sup>
                        <m:r>
                          <m:rPr>
                            <m:sty m:val="p"/>
                          </m:rPr>
                          <a:rPr lang="en-US" sz="11900">
                            <a:latin typeface="Cambria Math" panose="02040503050406030204" pitchFamily="18" charset="0"/>
                            <a:cs typeface="Times New Roman" panose="02020603050405020304" pitchFamily="18" charset="0"/>
                          </a:rPr>
                          <m:t>U</m:t>
                        </m:r>
                      </m:sup>
                    </m:sSubSup>
                  </m:oMath>
                </a14:m>
                <a:r>
                  <a:rPr lang="zh-CN" altLang="en-US" sz="11900" dirty="0">
                    <a:latin typeface="Times New Roman" panose="02020603050405020304" pitchFamily="18" charset="0"/>
                    <a:cs typeface="Times New Roman" panose="02020603050405020304" pitchFamily="18" charset="0"/>
                  </a:rPr>
                  <a:t> </a:t>
                </a:r>
                <a:r>
                  <a:rPr lang="en-US" sz="119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altLang="zh-CN" sz="11900">
                            <a:latin typeface="Cambria Math" panose="02040503050406030204" pitchFamily="18" charset="0"/>
                            <a:cs typeface="Times New Roman" panose="02020603050405020304" pitchFamily="18" charset="0"/>
                          </a:rPr>
                          <m:t>L</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sup>
                    </m:sSubSup>
                    <m:r>
                      <a:rPr lang="en-US" altLang="zh-CN"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r>
                          <a:rPr lang="en-US" altLang="zh-CN" sz="11900">
                            <a:latin typeface="Cambria Math" panose="02040503050406030204" pitchFamily="18" charset="0"/>
                            <a:cs typeface="Times New Roman" panose="02020603050405020304" pitchFamily="18" charset="0"/>
                          </a:rPr>
                          <m:t>,</m:t>
                        </m:r>
                        <m:r>
                          <a:rPr lang="en-US" altLang="zh-CN" sz="11900">
                            <a:latin typeface="Cambria Math" panose="02040503050406030204" pitchFamily="18" charset="0"/>
                            <a:cs typeface="Times New Roman" panose="02020603050405020304" pitchFamily="18" charset="0"/>
                          </a:rPr>
                          <m:t>𝜏</m:t>
                        </m:r>
                      </m:sub>
                      <m:sup>
                        <m:r>
                          <m:rPr>
                            <m:sty m:val="p"/>
                          </m:rPr>
                          <a:rPr lang="en-US" altLang="zh-CN" sz="11900">
                            <a:latin typeface="Cambria Math" panose="02040503050406030204" pitchFamily="18" charset="0"/>
                            <a:cs typeface="Times New Roman" panose="02020603050405020304" pitchFamily="18" charset="0"/>
                          </a:rPr>
                          <m:t>L</m:t>
                        </m:r>
                      </m:sup>
                    </m:sSubSup>
                  </m:oMath>
                </a14:m>
                <a:r>
                  <a:rPr lang="en-US" altLang="zh-CN" sz="119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14:m>
                  <m:oMath xmlns:m="http://schemas.openxmlformats.org/officeDocument/2006/math">
                    <m:r>
                      <m:rPr>
                        <m:sty m:val="p"/>
                      </m:rPr>
                      <a:rPr lang="el-GR" altLang="zh-CN" sz="11900">
                        <a:latin typeface="Cambria Math" panose="02040503050406030204" pitchFamily="18" charset="0"/>
                        <a:cs typeface="Times New Roman" panose="02020603050405020304" pitchFamily="18" charset="0"/>
                      </a:rPr>
                      <m:t>ω</m:t>
                    </m:r>
                    <m:r>
                      <a:rPr lang="en-US" altLang="zh-CN" sz="11900">
                        <a:latin typeface="Cambria Math" panose="02040503050406030204" pitchFamily="18" charset="0"/>
                        <a:cs typeface="Times New Roman" panose="02020603050405020304" pitchFamily="18" charset="0"/>
                      </a:rPr>
                      <m:t>=0</m:t>
                    </m:r>
                    <m:r>
                      <a:rPr lang="el-GR" altLang="zh-CN" sz="11900">
                        <a:latin typeface="Cambria Math" panose="02040503050406030204" pitchFamily="18" charset="0"/>
                        <a:cs typeface="Times New Roman" panose="02020603050405020304" pitchFamily="18" charset="0"/>
                      </a:rPr>
                      <m:t> </m:t>
                    </m:r>
                  </m:oMath>
                </a14:m>
                <a:r>
                  <a:rPr lang="en-US" sz="11900" dirty="0">
                    <a:latin typeface="Times New Roman" panose="02020603050405020304" pitchFamily="18" charset="0"/>
                    <a:cs typeface="Times New Roman" panose="02020603050405020304" pitchFamily="18" charset="0"/>
                  </a:rPr>
                  <a:t>is allowed </a:t>
                </a:r>
                <a:r>
                  <a:rPr lang="en-US" altLang="zh-CN" sz="11900" dirty="0">
                    <a:latin typeface="Times New Roman" panose="02020603050405020304" pitchFamily="18" charset="0"/>
                    <a:cs typeface="Times New Roman" panose="02020603050405020304" pitchFamily="18" charset="0"/>
                  </a:rPr>
                  <a:t>and</a:t>
                </a:r>
                <a:r>
                  <a:rPr lang="zh-CN" altLang="en-US" sz="119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sz="11900">
                            <a:latin typeface="Cambria Math" panose="02040503050406030204" pitchFamily="18" charset="0"/>
                            <a:cs typeface="Times New Roman" panose="02020603050405020304" pitchFamily="18" charset="0"/>
                          </a:rPr>
                          <m:t>U</m:t>
                        </m:r>
                        <m:r>
                          <a:rPr lang="en-US" altLang="zh-CN" sz="11900">
                            <a:latin typeface="Cambria Math" panose="02040503050406030204" pitchFamily="18" charset="0"/>
                            <a:cs typeface="Times New Roman" panose="02020603050405020304" pitchFamily="18" charset="0"/>
                          </a:rPr>
                          <m:t>,0</m:t>
                        </m:r>
                      </m:sup>
                    </m:sSubSup>
                    <m:r>
                      <a:rPr lang="en-US" altLang="zh-CN"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sz="11900">
                            <a:latin typeface="Cambria Math" panose="02040503050406030204" pitchFamily="18" charset="0"/>
                            <a:cs typeface="Times New Roman" panose="02020603050405020304" pitchFamily="18" charset="0"/>
                          </a:rPr>
                          <m:t>U</m:t>
                        </m:r>
                      </m:sup>
                    </m:sSubSup>
                  </m:oMath>
                </a14:m>
                <a:r>
                  <a:rPr lang="zh-CN" altLang="en-US" sz="11900" dirty="0">
                    <a:latin typeface="Times New Roman" panose="02020603050405020304" pitchFamily="18" charset="0"/>
                    <a:cs typeface="Times New Roman" panose="02020603050405020304" pitchFamily="18" charset="0"/>
                  </a:rPr>
                  <a:t> </a:t>
                </a:r>
                <a:r>
                  <a:rPr lang="en-US" sz="11900" dirty="0">
                    <a:latin typeface="Times New Roman" panose="02020603050405020304" pitchFamily="18" charset="0"/>
                    <a:cs typeface="Times New Roman" panose="02020603050405020304" pitchFamily="18" charset="0"/>
                  </a:rPr>
                  <a:t>and </a:t>
                </a:r>
                <a14:m>
                  <m:oMath xmlns:m="http://schemas.openxmlformats.org/officeDocument/2006/math">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altLang="zh-CN" sz="11900">
                            <a:latin typeface="Cambria Math" panose="02040503050406030204" pitchFamily="18" charset="0"/>
                            <a:cs typeface="Times New Roman" panose="02020603050405020304" pitchFamily="18" charset="0"/>
                          </a:rPr>
                          <m:t>L</m:t>
                        </m:r>
                        <m:r>
                          <a:rPr lang="en-US" altLang="zh-CN" sz="11900">
                            <a:latin typeface="Cambria Math" panose="02040503050406030204" pitchFamily="18" charset="0"/>
                            <a:cs typeface="Times New Roman" panose="02020603050405020304" pitchFamily="18" charset="0"/>
                          </a:rPr>
                          <m:t>,0</m:t>
                        </m:r>
                      </m:sup>
                    </m:sSubSup>
                    <m:r>
                      <a:rPr lang="en-US" altLang="zh-CN"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altLang="zh-CN" sz="11900">
                            <a:latin typeface="Cambria Math" panose="02040503050406030204" pitchFamily="18" charset="0"/>
                            <a:cs typeface="Times New Roman" panose="02020603050405020304" pitchFamily="18" charset="0"/>
                          </a:rPr>
                          <m:t>L</m:t>
                        </m:r>
                      </m:sup>
                    </m:sSubSup>
                  </m:oMath>
                </a14:m>
                <a:r>
                  <a:rPr lang="en-US" sz="119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altLang="zh-CN" sz="119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1900" dirty="0">
                    <a:latin typeface="Times New Roman" panose="02020603050405020304" pitchFamily="18" charset="0"/>
                    <a:cs typeface="Times New Roman" panose="02020603050405020304" pitchFamily="18" charset="0"/>
                  </a:rPr>
                  <a:t>Lemma 2: </a:t>
                </a:r>
                <a:r>
                  <a:rPr lang="zh-CN" altLang="en-US" sz="119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1900" i="1">
                            <a:latin typeface="Cambria Math" panose="02040503050406030204" pitchFamily="18" charset="0"/>
                            <a:cs typeface="Times New Roman" panose="02020603050405020304" pitchFamily="18" charset="0"/>
                          </a:rPr>
                        </m:ctrlPr>
                      </m:sSubSupPr>
                      <m:e>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a:rPr lang="en-US" sz="11900">
                                <a:latin typeface="Cambria Math" panose="02040503050406030204" pitchFamily="18" charset="0"/>
                                <a:cs typeface="Times New Roman" panose="02020603050405020304" pitchFamily="18" charset="0"/>
                              </a:rPr>
                              <m:t>𝐿</m:t>
                            </m:r>
                          </m:sup>
                        </m:sSubSup>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m:t>
                            </m:r>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altLang="zh-CN" sz="11900">
                                <a:latin typeface="Cambria Math" panose="02040503050406030204" pitchFamily="18" charset="0"/>
                                <a:cs typeface="Times New Roman" panose="02020603050405020304" pitchFamily="18" charset="0"/>
                              </a:rPr>
                              <m:t>L</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sup>
                        </m:sSubSup>
                        <m:r>
                          <a:rPr lang="en-US" sz="11900">
                            <a:latin typeface="Cambria Math" panose="02040503050406030204" pitchFamily="18" charset="0"/>
                            <a:cs typeface="Times New Roman" panose="02020603050405020304" pitchFamily="18" charset="0"/>
                          </a:rPr>
                          <m:t>≤</m:t>
                        </m:r>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a:rPr lang="en-US" sz="11900">
                            <a:latin typeface="Cambria Math" panose="02040503050406030204" pitchFamily="18" charset="0"/>
                            <a:cs typeface="Times New Roman" panose="02020603050405020304" pitchFamily="18" charset="0"/>
                          </a:rPr>
                          <m:t>∗</m:t>
                        </m:r>
                      </m:sup>
                    </m:sSubSup>
                    <m:r>
                      <a:rPr lang="en-US"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m:rPr>
                            <m:sty m:val="p"/>
                          </m:rPr>
                          <a:rPr lang="en-US" sz="11900">
                            <a:latin typeface="Cambria Math" panose="02040503050406030204" pitchFamily="18" charset="0"/>
                            <a:cs typeface="Times New Roman" panose="02020603050405020304" pitchFamily="18" charset="0"/>
                          </a:rPr>
                          <m:t>U</m:t>
                        </m:r>
                        <m:r>
                          <a:rPr lang="en-US" altLang="zh-CN" sz="11900">
                            <a:latin typeface="Cambria Math" panose="02040503050406030204" pitchFamily="18" charset="0"/>
                            <a:cs typeface="Times New Roman" panose="02020603050405020304" pitchFamily="18" charset="0"/>
                          </a:rPr>
                          <m:t>,</m:t>
                        </m:r>
                        <m:r>
                          <m:rPr>
                            <m:sty m:val="p"/>
                          </m:rPr>
                          <a:rPr lang="el-GR" altLang="zh-CN" sz="11900">
                            <a:latin typeface="Cambria Math" panose="02040503050406030204" pitchFamily="18" charset="0"/>
                            <a:cs typeface="Times New Roman" panose="02020603050405020304" pitchFamily="18" charset="0"/>
                          </a:rPr>
                          <m:t>ω</m:t>
                        </m:r>
                      </m:sup>
                    </m:sSubSup>
                    <m:r>
                      <a:rPr lang="en-US" sz="11900">
                        <a:latin typeface="Cambria Math" panose="02040503050406030204" pitchFamily="18" charset="0"/>
                        <a:cs typeface="Times New Roman" panose="02020603050405020304" pitchFamily="18" charset="0"/>
                      </a:rPr>
                      <m:t>≤</m:t>
                    </m:r>
                    <m:sSubSup>
                      <m:sSubSupPr>
                        <m:ctrlPr>
                          <a:rPr lang="en-US" sz="11900" i="1">
                            <a:latin typeface="Cambria Math" panose="02040503050406030204" pitchFamily="18" charset="0"/>
                            <a:cs typeface="Times New Roman" panose="02020603050405020304" pitchFamily="18" charset="0"/>
                          </a:rPr>
                        </m:ctrlPr>
                      </m:sSubSupPr>
                      <m:e>
                        <m:r>
                          <a:rPr lang="en-US" sz="11900">
                            <a:latin typeface="Cambria Math" panose="02040503050406030204" pitchFamily="18" charset="0"/>
                            <a:cs typeface="Times New Roman" panose="02020603050405020304" pitchFamily="18" charset="0"/>
                          </a:rPr>
                          <m:t>𝑥</m:t>
                        </m:r>
                      </m:e>
                      <m:sub>
                        <m:r>
                          <a:rPr lang="en-US" sz="11900">
                            <a:latin typeface="Cambria Math" panose="02040503050406030204" pitchFamily="18" charset="0"/>
                            <a:cs typeface="Times New Roman" panose="02020603050405020304" pitchFamily="18" charset="0"/>
                          </a:rPr>
                          <m:t>𝜏</m:t>
                        </m:r>
                      </m:sub>
                      <m:sup>
                        <m:r>
                          <a:rPr lang="en-US" sz="11900">
                            <a:latin typeface="Cambria Math" panose="02040503050406030204" pitchFamily="18" charset="0"/>
                            <a:cs typeface="Times New Roman" panose="02020603050405020304" pitchFamily="18" charset="0"/>
                          </a:rPr>
                          <m:t>𝑈</m:t>
                        </m:r>
                      </m:sup>
                    </m:sSubSup>
                  </m:oMath>
                </a14:m>
                <a:r>
                  <a:rPr lang="en-US" sz="11900" dirty="0">
                    <a:latin typeface="Times New Roman" panose="02020603050405020304" pitchFamily="18" charset="0"/>
                    <a:cs typeface="Times New Roman" panose="02020603050405020304" pitchFamily="18" charset="0"/>
                  </a:rPr>
                  <a:t>, for all </a:t>
                </a:r>
                <a14:m>
                  <m:oMath xmlns:m="http://schemas.openxmlformats.org/officeDocument/2006/math">
                    <m:r>
                      <a:rPr lang="en-US" sz="11900">
                        <a:latin typeface="Cambria Math" panose="02040503050406030204" pitchFamily="18" charset="0"/>
                        <a:cs typeface="Times New Roman" panose="02020603050405020304" pitchFamily="18" charset="0"/>
                      </a:rPr>
                      <m:t>𝜔</m:t>
                    </m:r>
                    <m:r>
                      <a:rPr lang="en-US" sz="11900">
                        <a:latin typeface="Cambria Math" panose="02040503050406030204" pitchFamily="18" charset="0"/>
                        <a:cs typeface="Times New Roman" panose="02020603050405020304" pitchFamily="18" charset="0"/>
                      </a:rPr>
                      <m:t>≥0</m:t>
                    </m:r>
                  </m:oMath>
                </a14:m>
                <a:r>
                  <a:rPr lang="en-US" sz="11900" dirty="0">
                    <a:latin typeface="Times New Roman" panose="02020603050405020304" pitchFamily="18" charset="0"/>
                    <a:cs typeface="Times New Roman" panose="02020603050405020304" pitchFamily="18" charset="0"/>
                  </a:rPr>
                  <a:t>.</a:t>
                </a:r>
                <a:endParaRPr lang="en-US" sz="11900" dirty="0"/>
              </a:p>
            </p:txBody>
          </p:sp>
        </mc:Choice>
        <mc:Fallback xmlns="">
          <p:sp>
            <p:nvSpPr>
              <p:cNvPr id="3" name="Content Placeholder 2">
                <a:extLst>
                  <a:ext uri="{FF2B5EF4-FFF2-40B4-BE49-F238E27FC236}">
                    <a16:creationId xmlns:a16="http://schemas.microsoft.com/office/drawing/2014/main" id="{F1B53BD6-3E01-9C43-930F-D3FFA3553C7E}"/>
                  </a:ext>
                </a:extLst>
              </p:cNvPr>
              <p:cNvSpPr>
                <a:spLocks noGrp="1" noRot="1" noChangeAspect="1" noMove="1" noResize="1" noEditPoints="1" noAdjustHandles="1" noChangeArrowheads="1" noChangeShapeType="1" noTextEdit="1"/>
              </p:cNvSpPr>
              <p:nvPr>
                <p:ph idx="1"/>
              </p:nvPr>
            </p:nvSpPr>
            <p:spPr>
              <a:xfrm>
                <a:off x="2194560" y="9836499"/>
                <a:ext cx="39502080" cy="14187823"/>
              </a:xfrm>
              <a:blipFill>
                <a:blip r:embed="rId4"/>
                <a:stretch>
                  <a:fillRect l="-1896" t="-2862"/>
                </a:stretch>
              </a:blipFill>
            </p:spPr>
            <p:txBody>
              <a:bodyPr/>
              <a:lstStyle/>
              <a:p>
                <a:r>
                  <a:rPr lang="en-US">
                    <a:noFill/>
                  </a:rPr>
                  <a:t> </a:t>
                </a:r>
              </a:p>
            </p:txBody>
          </p:sp>
        </mc:Fallback>
      </mc:AlternateContent>
    </p:spTree>
    <p:extLst>
      <p:ext uri="{BB962C8B-B14F-4D97-AF65-F5344CB8AC3E}">
        <p14:creationId xmlns:p14="http://schemas.microsoft.com/office/powerpoint/2010/main" val="4206812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normAutofit/>
              </a:bodyPr>
              <a:lstStyle/>
              <a:p>
                <a:r>
                  <a:rPr lang="en-US" sz="15400" dirty="0">
                    <a:latin typeface="Times New Roman" panose="02020603050405020304" pitchFamily="18" charset="0"/>
                    <a:cs typeface="Times New Roman" panose="02020603050405020304" pitchFamily="18" charset="0"/>
                  </a:rPr>
                  <a:t>Lazy Capacity Provisioning, </a:t>
                </a:r>
                <a:r>
                  <a:rPr lang="en-US" altLang="zh-CN" sz="15400" dirty="0">
                    <a:latin typeface="Times New Roman" panose="02020603050405020304" pitchFamily="18" charset="0"/>
                    <a:cs typeface="Times New Roman" panose="02020603050405020304" pitchFamily="18" charset="0"/>
                  </a:rPr>
                  <a:t>LCP</a:t>
                </a:r>
                <a14:m>
                  <m:oMath xmlns:m="http://schemas.openxmlformats.org/officeDocument/2006/math">
                    <m:r>
                      <a:rPr lang="en-US" altLang="zh-CN" sz="15400">
                        <a:latin typeface="Cambria Math" panose="02040503050406030204" pitchFamily="18" charset="0"/>
                        <a:cs typeface="Arial"/>
                      </a:rPr>
                      <m:t>(</m:t>
                    </m:r>
                    <m:r>
                      <a:rPr lang="en-US" altLang="zh-CN" sz="15400">
                        <a:latin typeface="Cambria Math" panose="02040503050406030204" pitchFamily="18" charset="0"/>
                        <a:cs typeface="Arial"/>
                      </a:rPr>
                      <m:t>𝜔</m:t>
                    </m:r>
                    <m:r>
                      <a:rPr lang="en-US" altLang="zh-CN" sz="15400">
                        <a:latin typeface="Cambria Math" panose="02040503050406030204" pitchFamily="18" charset="0"/>
                        <a:cs typeface="Arial"/>
                      </a:rPr>
                      <m:t>)</m:t>
                    </m:r>
                  </m:oMath>
                </a14:m>
                <a:endParaRPr lang="en-US" sz="15400" dirty="0">
                  <a:latin typeface="Times New Roman" panose="02020603050405020304" pitchFamily="18" charset="0"/>
                  <a:cs typeface="Times New Roman" panose="02020603050405020304" pitchFamily="18" charset="0"/>
                </a:endParaRPr>
              </a:p>
            </p:txBody>
          </p:sp>
        </mc:Choice>
        <mc:Fallback xmlns="">
          <p:sp>
            <p:nvSpPr>
              <p:cNvPr id="2" name="Title 1">
                <a:extLst>
                  <a:ext uri="{FF2B5EF4-FFF2-40B4-BE49-F238E27FC236}">
                    <a16:creationId xmlns:a16="http://schemas.microsoft.com/office/drawing/2014/main" id="{BB5CD7E7-78A5-9344-BE25-5014EB113005}"/>
                  </a:ext>
                </a:extLst>
              </p:cNvPr>
              <p:cNvSpPr>
                <a:spLocks noGrp="1" noRot="1" noChangeAspect="1" noMove="1" noResize="1" noEditPoints="1" noAdjustHandles="1" noChangeArrowheads="1" noChangeShapeType="1" noTextEdit="1"/>
              </p:cNvSpPr>
              <p:nvPr>
                <p:ph type="title"/>
              </p:nvPr>
            </p:nvSpPr>
            <p:spPr>
              <a:blipFill>
                <a:blip r:embed="rId3"/>
                <a:stretch>
                  <a:fillRect b="-1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53BD6-3E01-9C43-930F-D3FFA3553C7E}"/>
                  </a:ext>
                </a:extLst>
              </p:cNvPr>
              <p:cNvSpPr>
                <a:spLocks noGrp="1"/>
              </p:cNvSpPr>
              <p:nvPr>
                <p:ph idx="1"/>
              </p:nvPr>
            </p:nvSpPr>
            <p:spPr/>
            <p:txBody>
              <a:bodyPr>
                <a:normAutofit/>
              </a:bodyPr>
              <a:lstStyle/>
              <a:p>
                <a:pPr marL="342900" indent="-342900">
                  <a:buFont typeface="Arial" panose="020B0604020202020204" pitchFamily="34" charset="0"/>
                  <a:buChar char="•"/>
                </a:pPr>
                <a:r>
                  <a:rPr lang="en-US" altLang="zh-CN" sz="11800" dirty="0">
                    <a:latin typeface="Times New Roman" panose="02020603050405020304" pitchFamily="18" charset="0"/>
                    <a:cs typeface="Times New Roman" panose="02020603050405020304" pitchFamily="18" charset="0"/>
                  </a:rPr>
                  <a:t>Let</a:t>
                </a:r>
                <a:r>
                  <a:rPr lang="zh-CN" altLang="en-US" sz="118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11800" i="1">
                            <a:latin typeface="Cambria Math" panose="02040503050406030204" pitchFamily="18" charset="0"/>
                            <a:ea typeface="Cambria Math" panose="02040503050406030204" pitchFamily="18" charset="0"/>
                          </a:rPr>
                        </m:ctrlPr>
                      </m:sSupPr>
                      <m:e>
                        <m:r>
                          <a:rPr lang="en-US" altLang="zh-CN" sz="11800" i="1">
                            <a:latin typeface="Cambria Math" panose="02040503050406030204" pitchFamily="18" charset="0"/>
                            <a:ea typeface="Cambria Math" panose="02040503050406030204" pitchFamily="18" charset="0"/>
                          </a:rPr>
                          <m:t>𝑋</m:t>
                        </m:r>
                      </m:e>
                      <m:sup>
                        <m:r>
                          <a:rPr lang="en-US" altLang="zh-CN" sz="11800" i="1">
                            <a:latin typeface="Cambria Math" panose="02040503050406030204" pitchFamily="18" charset="0"/>
                            <a:ea typeface="Cambria Math" panose="02040503050406030204" pitchFamily="18" charset="0"/>
                          </a:rPr>
                          <m:t>𝐿𝐶𝑃</m:t>
                        </m:r>
                        <m:r>
                          <a:rPr lang="en-US" altLang="zh-CN" sz="11800" i="1">
                            <a:latin typeface="Cambria Math" panose="02040503050406030204" pitchFamily="18" charset="0"/>
                            <a:ea typeface="Cambria Math" panose="02040503050406030204" pitchFamily="18" charset="0"/>
                          </a:rPr>
                          <m:t>(</m:t>
                        </m:r>
                        <m:r>
                          <m:rPr>
                            <m:sty m:val="p"/>
                          </m:rPr>
                          <a:rPr lang="el-GR" altLang="zh-CN" sz="11800" i="1">
                            <a:latin typeface="Cambria Math" panose="02040503050406030204" pitchFamily="18" charset="0"/>
                            <a:ea typeface="Cambria Math" panose="02040503050406030204" pitchFamily="18" charset="0"/>
                          </a:rPr>
                          <m:t>ω</m:t>
                        </m:r>
                        <m:r>
                          <a:rPr lang="en-US" altLang="zh-CN" sz="11800" i="1">
                            <a:latin typeface="Cambria Math" panose="02040503050406030204" pitchFamily="18" charset="0"/>
                            <a:ea typeface="Cambria Math" panose="02040503050406030204" pitchFamily="18" charset="0"/>
                          </a:rPr>
                          <m:t>)</m:t>
                        </m:r>
                      </m:sup>
                    </m:sSup>
                    <m:r>
                      <a:rPr lang="en-US" sz="11800" i="1">
                        <a:latin typeface="Cambria Math" panose="02040503050406030204" pitchFamily="18" charset="0"/>
                        <a:ea typeface="Cambria Math" panose="02040503050406030204" pitchFamily="18" charset="0"/>
                      </a:rPr>
                      <m:t>=</m:t>
                    </m:r>
                    <m:d>
                      <m:dPr>
                        <m:ctrlPr>
                          <a:rPr lang="en-US" sz="11800" i="1">
                            <a:latin typeface="Cambria Math" panose="02040503050406030204" pitchFamily="18" charset="0"/>
                          </a:rPr>
                        </m:ctrlPr>
                      </m:dPr>
                      <m:e>
                        <m:sSubSup>
                          <m:sSubSupPr>
                            <m:ctrlPr>
                              <a:rPr lang="en-US" sz="11800" i="1">
                                <a:latin typeface="Cambria Math" panose="02040503050406030204" pitchFamily="18" charset="0"/>
                              </a:rPr>
                            </m:ctrlPr>
                          </m:sSubSupPr>
                          <m:e>
                            <m:r>
                              <a:rPr lang="en-US" sz="11800" i="1">
                                <a:latin typeface="Cambria Math" panose="02040503050406030204" pitchFamily="18" charset="0"/>
                              </a:rPr>
                              <m:t>𝑥</m:t>
                            </m:r>
                          </m:e>
                          <m:sub>
                            <m:r>
                              <a:rPr lang="en-US" altLang="zh-CN" sz="11800" i="1">
                                <a:latin typeface="Cambria Math" panose="02040503050406030204" pitchFamily="18" charset="0"/>
                              </a:rPr>
                              <m:t>0</m:t>
                            </m:r>
                          </m:sub>
                          <m:sup>
                            <m:r>
                              <a:rPr lang="en-US" altLang="zh-CN" sz="11800" i="1">
                                <a:latin typeface="Cambria Math" panose="02040503050406030204" pitchFamily="18" charset="0"/>
                                <a:ea typeface="Cambria Math" panose="02040503050406030204" pitchFamily="18" charset="0"/>
                              </a:rPr>
                              <m:t>𝐿𝐶𝑃</m:t>
                            </m:r>
                            <m:r>
                              <a:rPr lang="en-US" altLang="zh-CN" sz="11800" i="1">
                                <a:latin typeface="Cambria Math" panose="02040503050406030204" pitchFamily="18" charset="0"/>
                                <a:ea typeface="Cambria Math" panose="02040503050406030204" pitchFamily="18" charset="0"/>
                              </a:rPr>
                              <m:t>(</m:t>
                            </m:r>
                            <m:r>
                              <m:rPr>
                                <m:sty m:val="p"/>
                              </m:rPr>
                              <a:rPr lang="el-GR" altLang="zh-CN" sz="11800" i="1">
                                <a:latin typeface="Cambria Math" panose="02040503050406030204" pitchFamily="18" charset="0"/>
                                <a:ea typeface="Cambria Math" panose="02040503050406030204" pitchFamily="18" charset="0"/>
                              </a:rPr>
                              <m:t>ω</m:t>
                            </m:r>
                            <m:r>
                              <a:rPr lang="en-US" altLang="zh-CN" sz="11800" i="1">
                                <a:latin typeface="Cambria Math" panose="02040503050406030204" pitchFamily="18" charset="0"/>
                                <a:ea typeface="Cambria Math" panose="02040503050406030204" pitchFamily="18" charset="0"/>
                              </a:rPr>
                              <m:t>)</m:t>
                            </m:r>
                          </m:sup>
                        </m:sSubSup>
                        <m:r>
                          <a:rPr lang="en-US" altLang="zh-CN" sz="11800" i="1">
                            <a:latin typeface="Cambria Math" panose="02040503050406030204" pitchFamily="18" charset="0"/>
                          </a:rPr>
                          <m:t>,…,</m:t>
                        </m:r>
                        <m:sSubSup>
                          <m:sSubSupPr>
                            <m:ctrlPr>
                              <a:rPr lang="en-US" sz="11800" i="1">
                                <a:latin typeface="Cambria Math" panose="02040503050406030204" pitchFamily="18" charset="0"/>
                              </a:rPr>
                            </m:ctrlPr>
                          </m:sSubSupPr>
                          <m:e>
                            <m:r>
                              <a:rPr lang="en-US" sz="11800" i="1">
                                <a:latin typeface="Cambria Math" panose="02040503050406030204" pitchFamily="18" charset="0"/>
                              </a:rPr>
                              <m:t>𝑥</m:t>
                            </m:r>
                          </m:e>
                          <m:sub>
                            <m:r>
                              <a:rPr lang="en-US" altLang="zh-CN" sz="11800" i="1">
                                <a:latin typeface="Cambria Math" panose="02040503050406030204" pitchFamily="18" charset="0"/>
                              </a:rPr>
                              <m:t>𝑇</m:t>
                            </m:r>
                          </m:sub>
                          <m:sup>
                            <m:r>
                              <a:rPr lang="en-US" altLang="zh-CN" sz="11800" i="1">
                                <a:latin typeface="Cambria Math" panose="02040503050406030204" pitchFamily="18" charset="0"/>
                                <a:ea typeface="Cambria Math" panose="02040503050406030204" pitchFamily="18" charset="0"/>
                              </a:rPr>
                              <m:t>𝐿𝐶𝑃</m:t>
                            </m:r>
                            <m:r>
                              <a:rPr lang="en-US" altLang="zh-CN" sz="11800" i="1">
                                <a:latin typeface="Cambria Math" panose="02040503050406030204" pitchFamily="18" charset="0"/>
                                <a:ea typeface="Cambria Math" panose="02040503050406030204" pitchFamily="18" charset="0"/>
                              </a:rPr>
                              <m:t>(</m:t>
                            </m:r>
                            <m:r>
                              <m:rPr>
                                <m:sty m:val="p"/>
                              </m:rPr>
                              <a:rPr lang="el-GR" altLang="zh-CN" sz="11800" i="1">
                                <a:latin typeface="Cambria Math" panose="02040503050406030204" pitchFamily="18" charset="0"/>
                                <a:ea typeface="Cambria Math" panose="02040503050406030204" pitchFamily="18" charset="0"/>
                              </a:rPr>
                              <m:t>ω</m:t>
                            </m:r>
                            <m:r>
                              <a:rPr lang="en-US" altLang="zh-CN" sz="11800" i="1">
                                <a:latin typeface="Cambria Math" panose="02040503050406030204" pitchFamily="18" charset="0"/>
                                <a:ea typeface="Cambria Math" panose="02040503050406030204" pitchFamily="18" charset="0"/>
                              </a:rPr>
                              <m:t>)</m:t>
                            </m:r>
                          </m:sup>
                        </m:sSubSup>
                      </m:e>
                    </m:d>
                  </m:oMath>
                </a14:m>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donates </a:t>
                </a:r>
                <a:r>
                  <a:rPr lang="en-US" sz="11800" dirty="0">
                    <a:latin typeface="Times New Roman" panose="02020603050405020304" pitchFamily="18" charset="0"/>
                    <a:cs typeface="Times New Roman" panose="02020603050405020304" pitchFamily="18" charset="0"/>
                  </a:rPr>
                  <a:t>active servers under</a:t>
                </a:r>
                <a:r>
                  <a:rPr lang="zh-CN" altLang="en-US" sz="118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CN" sz="11800">
                        <a:latin typeface="Cambria Math" panose="02040503050406030204" pitchFamily="18" charset="0"/>
                      </a:rPr>
                      <m:t>LPC</m:t>
                    </m:r>
                    <m:d>
                      <m:dPr>
                        <m:ctrlPr>
                          <a:rPr lang="en-US" sz="11800" i="1">
                            <a:latin typeface="Cambria Math" panose="02040503050406030204" pitchFamily="18" charset="0"/>
                          </a:rPr>
                        </m:ctrlPr>
                      </m:dPr>
                      <m:e>
                        <m:r>
                          <m:rPr>
                            <m:sty m:val="p"/>
                          </m:rPr>
                          <a:rPr lang="el-GR" sz="11800" i="1">
                            <a:latin typeface="Cambria Math" panose="02040503050406030204" pitchFamily="18" charset="0"/>
                            <a:ea typeface="Cambria Math" panose="02040503050406030204" pitchFamily="18" charset="0"/>
                          </a:rPr>
                          <m:t>ω</m:t>
                        </m:r>
                      </m:e>
                    </m:d>
                  </m:oMath>
                </a14:m>
                <a:r>
                  <a:rPr lang="en-US" altLang="zh-CN" sz="11800" dirty="0">
                    <a:latin typeface="Times New Roman" panose="02020603050405020304" pitchFamily="18" charset="0"/>
                    <a:cs typeface="Times New Roman" panose="02020603050405020304" pitchFamily="18" charset="0"/>
                  </a:rPr>
                  <a:t>.</a:t>
                </a:r>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It</a:t>
                </a:r>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can</a:t>
                </a:r>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be</a:t>
                </a:r>
                <a:r>
                  <a:rPr lang="zh-CN" altLang="en-US" sz="11800" dirty="0">
                    <a:latin typeface="Times New Roman" panose="02020603050405020304" pitchFamily="18" charset="0"/>
                    <a:cs typeface="Times New Roman" panose="02020603050405020304" pitchFamily="18" charset="0"/>
                  </a:rPr>
                  <a:t> </a:t>
                </a:r>
                <a:r>
                  <a:rPr lang="en-US" altLang="zh-CN" sz="11800" dirty="0">
                    <a:latin typeface="Times New Roman" panose="02020603050405020304" pitchFamily="18" charset="0"/>
                    <a:cs typeface="Times New Roman" panose="02020603050405020304" pitchFamily="18" charset="0"/>
                  </a:rPr>
                  <a:t>calculated</a:t>
                </a:r>
                <a:r>
                  <a:rPr lang="zh-CN" altLang="en-US" sz="11800" dirty="0">
                    <a:latin typeface="Times New Roman" panose="02020603050405020304" pitchFamily="18" charset="0"/>
                    <a:cs typeface="Times New Roman" panose="02020603050405020304" pitchFamily="18" charset="0"/>
                  </a:rPr>
                  <a:t> </a:t>
                </a:r>
                <a:r>
                  <a:rPr lang="en-US" sz="11800" dirty="0">
                    <a:latin typeface="Times New Roman" panose="02020603050405020304" pitchFamily="18" charset="0"/>
                    <a:cs typeface="Times New Roman" panose="02020603050405020304" pitchFamily="18" charset="0"/>
                  </a:rPr>
                  <a:t>using the following </a:t>
                </a:r>
                <a:r>
                  <a:rPr lang="en-US" sz="11800" b="1" dirty="0">
                    <a:latin typeface="Times New Roman" panose="02020603050405020304" pitchFamily="18" charset="0"/>
                    <a:cs typeface="Times New Roman" panose="02020603050405020304" pitchFamily="18" charset="0"/>
                  </a:rPr>
                  <a:t>forward</a:t>
                </a:r>
                <a:r>
                  <a:rPr lang="en-US" sz="11800" dirty="0">
                    <a:latin typeface="Times New Roman" panose="02020603050405020304" pitchFamily="18" charset="0"/>
                    <a:cs typeface="Times New Roman" panose="02020603050405020304" pitchFamily="18" charset="0"/>
                  </a:rPr>
                  <a:t> recurrence relation: </a:t>
                </a:r>
              </a:p>
              <a:p>
                <a:pPr marL="342900" indent="-342900">
                  <a:buFont typeface="Arial" panose="020B0604020202020204" pitchFamily="34" charset="0"/>
                  <a:buChar char="•"/>
                </a:pPr>
                <a:endParaRPr lang="en-US" altLang="zh-CN" sz="1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11800" dirty="0">
                  <a:latin typeface="Times New Roman" panose="02020603050405020304" pitchFamily="18" charset="0"/>
                  <a:cs typeface="Times New Roman" panose="02020603050405020304" pitchFamily="18" charset="0"/>
                </a:endParaRPr>
              </a:p>
              <a:p>
                <a:endParaRPr lang="en-US" altLang="zh-CN" sz="1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1800" dirty="0">
                    <a:latin typeface="Times New Roman" panose="02020603050405020304" pitchFamily="18" charset="0"/>
                    <a:cs typeface="Times New Roman" panose="02020603050405020304" pitchFamily="18" charset="0"/>
                  </a:rPr>
                  <a:t>Theorem 3: </a:t>
                </a:r>
                <a14:m>
                  <m:oMath xmlns:m="http://schemas.openxmlformats.org/officeDocument/2006/math">
                    <m:r>
                      <m:rPr>
                        <m:sty m:val="p"/>
                      </m:rPr>
                      <a:rPr lang="en-US" sz="11800">
                        <a:latin typeface="Cambria Math" panose="02040503050406030204" pitchFamily="18" charset="0"/>
                      </a:rPr>
                      <m:t>cost</m:t>
                    </m:r>
                    <m:d>
                      <m:dPr>
                        <m:ctrlPr>
                          <a:rPr lang="en-US" sz="11800" i="1">
                            <a:latin typeface="Cambria Math" panose="02040503050406030204" pitchFamily="18" charset="0"/>
                          </a:rPr>
                        </m:ctrlPr>
                      </m:dPr>
                      <m:e>
                        <m:sSup>
                          <m:sSupPr>
                            <m:ctrlPr>
                              <a:rPr lang="en-US" sz="11800" i="1">
                                <a:latin typeface="Cambria Math" panose="02040503050406030204" pitchFamily="18" charset="0"/>
                                <a:ea typeface="Cambria Math" panose="02040503050406030204" pitchFamily="18" charset="0"/>
                              </a:rPr>
                            </m:ctrlPr>
                          </m:sSupPr>
                          <m:e>
                            <m:r>
                              <a:rPr lang="en-US" altLang="zh-CN" sz="11800" i="1">
                                <a:latin typeface="Cambria Math" panose="02040503050406030204" pitchFamily="18" charset="0"/>
                                <a:ea typeface="Cambria Math" panose="02040503050406030204" pitchFamily="18" charset="0"/>
                              </a:rPr>
                              <m:t>𝑋</m:t>
                            </m:r>
                          </m:e>
                          <m:sup>
                            <m:r>
                              <a:rPr lang="en-US" altLang="zh-CN" sz="11800" i="1">
                                <a:latin typeface="Cambria Math" panose="02040503050406030204" pitchFamily="18" charset="0"/>
                                <a:ea typeface="Cambria Math" panose="02040503050406030204" pitchFamily="18" charset="0"/>
                              </a:rPr>
                              <m:t>𝐿𝐶𝑃</m:t>
                            </m:r>
                            <m:r>
                              <a:rPr lang="en-US" altLang="zh-CN" sz="11800" i="1">
                                <a:latin typeface="Cambria Math" panose="02040503050406030204" pitchFamily="18" charset="0"/>
                                <a:ea typeface="Cambria Math" panose="02040503050406030204" pitchFamily="18" charset="0"/>
                              </a:rPr>
                              <m:t>(</m:t>
                            </m:r>
                            <m:r>
                              <m:rPr>
                                <m:sty m:val="p"/>
                              </m:rPr>
                              <a:rPr lang="el-GR" altLang="zh-CN" sz="11800" i="1">
                                <a:latin typeface="Cambria Math" panose="02040503050406030204" pitchFamily="18" charset="0"/>
                                <a:ea typeface="Cambria Math" panose="02040503050406030204" pitchFamily="18" charset="0"/>
                              </a:rPr>
                              <m:t>ω</m:t>
                            </m:r>
                            <m:r>
                              <a:rPr lang="en-US" altLang="zh-CN" sz="11800" i="1">
                                <a:latin typeface="Cambria Math" panose="02040503050406030204" pitchFamily="18" charset="0"/>
                                <a:ea typeface="Cambria Math" panose="02040503050406030204" pitchFamily="18" charset="0"/>
                              </a:rPr>
                              <m:t>)</m:t>
                            </m:r>
                          </m:sup>
                        </m:sSup>
                      </m:e>
                    </m:d>
                    <m:r>
                      <a:rPr lang="en-US" sz="11800" i="1">
                        <a:latin typeface="Cambria Math" panose="02040503050406030204" pitchFamily="18" charset="0"/>
                        <a:ea typeface="Cambria Math" panose="02040503050406030204" pitchFamily="18" charset="0"/>
                      </a:rPr>
                      <m:t>≤</m:t>
                    </m:r>
                    <m:r>
                      <m:rPr>
                        <m:sty m:val="p"/>
                      </m:rPr>
                      <a:rPr lang="en-US" sz="11800">
                        <a:latin typeface="Cambria Math" panose="02040503050406030204" pitchFamily="18" charset="0"/>
                        <a:ea typeface="Cambria Math" panose="02040503050406030204" pitchFamily="18" charset="0"/>
                      </a:rPr>
                      <m:t>cost</m:t>
                    </m:r>
                    <m:d>
                      <m:dPr>
                        <m:ctrlPr>
                          <a:rPr lang="en-US" sz="11800" i="1">
                            <a:latin typeface="Cambria Math" panose="02040503050406030204" pitchFamily="18" charset="0"/>
                          </a:rPr>
                        </m:ctrlPr>
                      </m:dPr>
                      <m:e>
                        <m:sSup>
                          <m:sSupPr>
                            <m:ctrlPr>
                              <a:rPr lang="en-US" sz="11800" i="1">
                                <a:latin typeface="Cambria Math" panose="02040503050406030204" pitchFamily="18" charset="0"/>
                                <a:ea typeface="Cambria Math" panose="02040503050406030204" pitchFamily="18" charset="0"/>
                              </a:rPr>
                            </m:ctrlPr>
                          </m:sSupPr>
                          <m:e>
                            <m:r>
                              <a:rPr lang="en-US" altLang="zh-CN" sz="11800" i="1">
                                <a:latin typeface="Cambria Math" panose="02040503050406030204" pitchFamily="18" charset="0"/>
                                <a:ea typeface="Cambria Math" panose="02040503050406030204" pitchFamily="18" charset="0"/>
                              </a:rPr>
                              <m:t>𝑋</m:t>
                            </m:r>
                          </m:e>
                          <m:sup>
                            <m:r>
                              <a:rPr lang="en-US" altLang="zh-CN" sz="11800" i="1">
                                <a:latin typeface="Cambria Math" panose="02040503050406030204" pitchFamily="18" charset="0"/>
                                <a:ea typeface="Cambria Math" panose="02040503050406030204" pitchFamily="18" charset="0"/>
                              </a:rPr>
                              <m:t>∗</m:t>
                            </m:r>
                          </m:sup>
                        </m:sSup>
                      </m:e>
                    </m:d>
                    <m:r>
                      <a:rPr lang="en-US" altLang="zh-CN" sz="11800" i="1">
                        <a:latin typeface="Cambria Math" panose="02040503050406030204" pitchFamily="18" charset="0"/>
                        <a:ea typeface="Cambria Math" panose="02040503050406030204" pitchFamily="18" charset="0"/>
                      </a:rPr>
                      <m:t>+2</m:t>
                    </m:r>
                    <m:sSub>
                      <m:sSubPr>
                        <m:ctrlPr>
                          <a:rPr lang="en-US" altLang="zh-CN" sz="11800" i="1">
                            <a:latin typeface="Cambria Math" panose="02040503050406030204" pitchFamily="18" charset="0"/>
                            <a:ea typeface="Cambria Math" panose="02040503050406030204" pitchFamily="18" charset="0"/>
                          </a:rPr>
                        </m:ctrlPr>
                      </m:sSubPr>
                      <m:e>
                        <m:r>
                          <a:rPr lang="en-US" altLang="zh-CN" sz="11800" i="1">
                            <a:latin typeface="Cambria Math" panose="02040503050406030204" pitchFamily="18" charset="0"/>
                            <a:ea typeface="Cambria Math" panose="02040503050406030204" pitchFamily="18" charset="0"/>
                          </a:rPr>
                          <m:t>𝑐𝑜𝑠𝑡</m:t>
                        </m:r>
                      </m:e>
                      <m:sub>
                        <m:r>
                          <a:rPr lang="en-US" altLang="zh-CN" sz="11800" i="1">
                            <a:latin typeface="Cambria Math" panose="02040503050406030204" pitchFamily="18" charset="0"/>
                            <a:ea typeface="Cambria Math" panose="02040503050406030204" pitchFamily="18" charset="0"/>
                          </a:rPr>
                          <m:t>𝑠</m:t>
                        </m:r>
                      </m:sub>
                    </m:sSub>
                    <m:d>
                      <m:dPr>
                        <m:ctrlPr>
                          <a:rPr lang="en-US" sz="11800" i="1">
                            <a:latin typeface="Cambria Math" panose="02040503050406030204" pitchFamily="18" charset="0"/>
                          </a:rPr>
                        </m:ctrlPr>
                      </m:dPr>
                      <m:e>
                        <m:sSup>
                          <m:sSupPr>
                            <m:ctrlPr>
                              <a:rPr lang="en-US" sz="11800" i="1">
                                <a:latin typeface="Cambria Math" panose="02040503050406030204" pitchFamily="18" charset="0"/>
                                <a:ea typeface="Cambria Math" panose="02040503050406030204" pitchFamily="18" charset="0"/>
                              </a:rPr>
                            </m:ctrlPr>
                          </m:sSupPr>
                          <m:e>
                            <m:r>
                              <a:rPr lang="en-US" altLang="zh-CN" sz="11800" i="1">
                                <a:latin typeface="Cambria Math" panose="02040503050406030204" pitchFamily="18" charset="0"/>
                                <a:ea typeface="Cambria Math" panose="02040503050406030204" pitchFamily="18" charset="0"/>
                              </a:rPr>
                              <m:t>𝑋</m:t>
                            </m:r>
                          </m:e>
                          <m:sup>
                            <m:r>
                              <a:rPr lang="en-US" altLang="zh-CN" sz="11800" i="1">
                                <a:latin typeface="Cambria Math" panose="02040503050406030204" pitchFamily="18" charset="0"/>
                                <a:ea typeface="Cambria Math" panose="02040503050406030204" pitchFamily="18" charset="0"/>
                              </a:rPr>
                              <m:t>∗</m:t>
                            </m:r>
                          </m:sup>
                        </m:sSup>
                      </m:e>
                    </m:d>
                  </m:oMath>
                </a14:m>
                <a:endParaRPr lang="en-US" sz="11800" dirty="0">
                  <a:latin typeface="Times New Roman" panose="02020603050405020304" pitchFamily="18" charset="0"/>
                  <a:cs typeface="Times New Roman" panose="02020603050405020304" pitchFamily="18" charset="0"/>
                </a:endParaRPr>
              </a:p>
              <a:p>
                <a:pPr marL="0" indent="0">
                  <a:buNone/>
                </a:pPr>
                <a:r>
                  <a:rPr lang="zh-CN" altLang="en-US" sz="11800" dirty="0">
                    <a:latin typeface="Times New Roman" panose="02020603050405020304" pitchFamily="18" charset="0"/>
                    <a:cs typeface="Times New Roman" panose="02020603050405020304" pitchFamily="18" charset="0"/>
                  </a:rPr>
                  <a:t>  </a:t>
                </a:r>
                <a14:m>
                  <m:oMath xmlns:m="http://schemas.openxmlformats.org/officeDocument/2006/math">
                    <m:r>
                      <a:rPr lang="zh-CN" altLang="en-US" sz="11800" i="1" smtClean="0">
                        <a:latin typeface="Cambria Math" panose="02040503050406030204" pitchFamily="18" charset="0"/>
                        <a:cs typeface="Times New Roman" panose="02020603050405020304" pitchFamily="18" charset="0"/>
                      </a:rPr>
                      <m:t>⟹</m:t>
                    </m:r>
                    <m:r>
                      <a:rPr lang="en-US" altLang="zh-CN" sz="11800" b="0" i="0" smtClean="0">
                        <a:latin typeface="Cambria Math" panose="02040503050406030204" pitchFamily="18" charset="0"/>
                        <a:cs typeface="Times New Roman" panose="02020603050405020304" pitchFamily="18" charset="0"/>
                      </a:rPr>
                      <m:t>  </m:t>
                    </m:r>
                  </m:oMath>
                </a14:m>
                <a:r>
                  <a:rPr lang="en-US" altLang="zh-CN" sz="11800" dirty="0">
                    <a:latin typeface="Times New Roman" panose="02020603050405020304" pitchFamily="18" charset="0"/>
                    <a:cs typeface="Times New Roman" panose="02020603050405020304" pitchFamily="18" charset="0"/>
                  </a:rPr>
                  <a:t>LPC(</a:t>
                </a:r>
                <a14:m>
                  <m:oMath xmlns:m="http://schemas.openxmlformats.org/officeDocument/2006/math">
                    <m:r>
                      <a:rPr lang="en-US" altLang="zh-CN" sz="11800" i="1">
                        <a:latin typeface="Cambria Math" panose="02040503050406030204" pitchFamily="18" charset="0"/>
                        <a:ea typeface="Cambria Math" panose="02040503050406030204" pitchFamily="18" charset="0"/>
                      </a:rPr>
                      <m:t>𝜔</m:t>
                    </m:r>
                  </m:oMath>
                </a14:m>
                <a:r>
                  <a:rPr lang="en-US" altLang="zh-CN" sz="11800" dirty="0">
                    <a:latin typeface="Times New Roman" panose="02020603050405020304" pitchFamily="18" charset="0"/>
                    <a:cs typeface="Times New Roman" panose="02020603050405020304" pitchFamily="18" charset="0"/>
                  </a:rPr>
                  <a:t>)</a:t>
                </a:r>
                <a:r>
                  <a:rPr lang="zh-CN" altLang="en-US" sz="11800" dirty="0">
                    <a:latin typeface="Times New Roman" panose="02020603050405020304" pitchFamily="18" charset="0"/>
                    <a:cs typeface="Times New Roman" panose="02020603050405020304" pitchFamily="18" charset="0"/>
                  </a:rPr>
                  <a:t> </a:t>
                </a:r>
                <a:r>
                  <a:rPr lang="en-US" sz="11800" dirty="0">
                    <a:latin typeface="Times New Roman" panose="02020603050405020304" pitchFamily="18" charset="0"/>
                    <a:cs typeface="Times New Roman" panose="02020603050405020304" pitchFamily="18" charset="0"/>
                  </a:rPr>
                  <a:t>is 3-competitive</a:t>
                </a:r>
              </a:p>
              <a:p>
                <a:endParaRPr lang="en-US" sz="1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F1B53BD6-3E01-9C43-930F-D3FFA3553C7E}"/>
                  </a:ext>
                </a:extLst>
              </p:cNvPr>
              <p:cNvSpPr>
                <a:spLocks noGrp="1" noRot="1" noChangeAspect="1" noMove="1" noResize="1" noEditPoints="1" noAdjustHandles="1" noChangeArrowheads="1" noChangeShapeType="1" noTextEdit="1"/>
              </p:cNvSpPr>
              <p:nvPr>
                <p:ph idx="1"/>
              </p:nvPr>
            </p:nvSpPr>
            <p:spPr>
              <a:blipFill>
                <a:blip r:embed="rId4"/>
                <a:stretch>
                  <a:fillRect l="-1896" r="-12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B1E59E-71E2-7A41-817B-7DE3BBEDD787}"/>
              </a:ext>
            </a:extLst>
          </p:cNvPr>
          <p:cNvPicPr>
            <a:picLocks noChangeAspect="1"/>
          </p:cNvPicPr>
          <p:nvPr/>
        </p:nvPicPr>
        <p:blipFill>
          <a:blip r:embed="rId5"/>
          <a:stretch>
            <a:fillRect/>
          </a:stretch>
        </p:blipFill>
        <p:spPr>
          <a:xfrm>
            <a:off x="7036824" y="16209819"/>
            <a:ext cx="27027031" cy="6650182"/>
          </a:xfrm>
          <a:prstGeom prst="rect">
            <a:avLst/>
          </a:prstGeom>
        </p:spPr>
      </p:pic>
    </p:spTree>
    <p:extLst>
      <p:ext uri="{BB962C8B-B14F-4D97-AF65-F5344CB8AC3E}">
        <p14:creationId xmlns:p14="http://schemas.microsoft.com/office/powerpoint/2010/main" val="206005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Case Studies</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Google Shape;114;p9"/>
              <p:cNvSpPr txBox="1">
                <a:spLocks noGrp="1"/>
              </p:cNvSpPr>
              <p:nvPr>
                <p:ph type="body" idx="1"/>
              </p:nvPr>
            </p:nvSpPr>
            <p:spPr>
              <a:xfrm>
                <a:off x="2082800" y="9277698"/>
                <a:ext cx="37033200" cy="21024501"/>
              </a:xfrm>
              <a:prstGeom prst="rect">
                <a:avLst/>
              </a:prstGeom>
              <a:noFill/>
              <a:ln>
                <a:noFill/>
              </a:ln>
            </p:spPr>
            <p:txBody>
              <a:bodyPr spcFirstLastPara="1" wrap="square" lIns="91425" tIns="45700" rIns="91425" bIns="45700" anchor="t" anchorCtr="0">
                <a:normAutofit fontScale="85000" lnSpcReduction="20000"/>
              </a:bodyPr>
              <a:lstStyle/>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Two goals:</a:t>
                </a:r>
              </a:p>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First, evaluate the cost incurred by LCP(</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𝜔</m:t>
                    </m:r>
                  </m:oMath>
                </a14:m>
                <a:r>
                  <a:rPr lang="en-US" dirty="0">
                    <a:latin typeface="Times New Roman" panose="02020603050405020304" pitchFamily="18" charset="0"/>
                    <a:cs typeface="Times New Roman" panose="02020603050405020304" pitchFamily="18" charset="0"/>
                  </a:rPr>
                  <a:t>) relative to the optimal solution and RHC(</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dirty="0">
                    <a:latin typeface="Times New Roman" panose="02020603050405020304" pitchFamily="18" charset="0"/>
                    <a:cs typeface="Times New Roman" panose="02020603050405020304" pitchFamily="18" charset="0"/>
                  </a:rPr>
                  <a:t>) for realistic workloads;</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Second,  illustrate the cost savings and energy savings that come from dynamic right-sizing in data centers </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 </a:t>
                </a:r>
              </a:p>
              <a:p>
                <a:pPr marL="1645920" lvl="0" indent="-670560" algn="l" rtl="0">
                  <a:spcBef>
                    <a:spcPts val="0"/>
                  </a:spcBef>
                  <a:spcAft>
                    <a:spcPts val="0"/>
                  </a:spcAft>
                  <a:buClr>
                    <a:schemeClr val="dk1"/>
                  </a:buClr>
                  <a:buSzPts val="15360"/>
                  <a:buNone/>
                </a:pPr>
                <a:endParaRPr dirty="0">
                  <a:latin typeface="Times New Roman" panose="02020603050405020304" pitchFamily="18" charset="0"/>
                  <a:cs typeface="Times New Roman" panose="02020603050405020304" pitchFamily="18" charset="0"/>
                </a:endParaRPr>
              </a:p>
            </p:txBody>
          </p:sp>
        </mc:Choice>
        <mc:Fallback xmlns="">
          <p:sp>
            <p:nvSpPr>
              <p:cNvPr id="114" name="Google Shape;114;p9"/>
              <p:cNvSpPr txBox="1">
                <a:spLocks noGrp="1" noRot="1" noChangeAspect="1" noMove="1" noResize="1" noEditPoints="1" noAdjustHandles="1" noChangeArrowheads="1" noChangeShapeType="1" noTextEdit="1"/>
              </p:cNvSpPr>
              <p:nvPr>
                <p:ph type="body" idx="1"/>
              </p:nvPr>
            </p:nvSpPr>
            <p:spPr>
              <a:xfrm>
                <a:off x="2082800" y="9277698"/>
                <a:ext cx="37033200" cy="21024501"/>
              </a:xfrm>
              <a:prstGeom prst="rect">
                <a:avLst/>
              </a:prstGeom>
              <a:blipFill>
                <a:blip r:embed="rId3"/>
                <a:stretch>
                  <a:fillRect r="-2160"/>
                </a:stretch>
              </a:blipFill>
              <a:ln>
                <a:noFill/>
              </a:ln>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Experiment Setup</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Google Shape;114;p9"/>
              <p:cNvSpPr txBox="1">
                <a:spLocks noGrp="1"/>
              </p:cNvSpPr>
              <p:nvPr>
                <p:ph type="body" idx="1"/>
              </p:nvPr>
            </p:nvSpPr>
            <p:spPr>
              <a:xfrm>
                <a:off x="2082800" y="9277698"/>
                <a:ext cx="37033200" cy="21024501"/>
              </a:xfrm>
              <a:prstGeom prst="rect">
                <a:avLst/>
              </a:prstGeom>
              <a:noFill/>
              <a:ln>
                <a:noFill/>
              </a:ln>
            </p:spPr>
            <p:txBody>
              <a:bodyPr spcFirstLastPara="1" wrap="square" lIns="91425" tIns="45700" rIns="91425" bIns="45700" anchor="t" anchorCtr="0">
                <a:normAutofit fontScale="85000" lnSpcReduction="20000"/>
              </a:bodyPr>
              <a:lstStyle/>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lvl="0" indent="-670560">
                  <a:spcBef>
                    <a:spcPts val="0"/>
                  </a:spcBef>
                  <a:buSzPts val="15360"/>
                  <a:buNone/>
                </a:pPr>
                <a:r>
                  <a:rPr lang="en-US" dirty="0">
                    <a:latin typeface="Times New Roman" panose="02020603050405020304" pitchFamily="18" charset="0"/>
                    <a:cs typeface="Times New Roman" panose="02020603050405020304" pitchFamily="18" charset="0"/>
                  </a:rPr>
                  <a:t>Cost Benchmark:  we consider the cost incurred by a “static” right-sizing scheme for capacity provisioning. This chooses a constant number of servers that minimizes the costs incurred based on full knowledge of the entire workload</a:t>
                </a:r>
              </a:p>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Cost Function Parameters: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𝑑</m:t>
                        </m:r>
                      </m:e>
                      <m:sub>
                        <m:r>
                          <a:rPr lang="en-US" b="0" i="1" smtClean="0">
                            <a:latin typeface="Cambria Math" panose="02040503050406030204" pitchFamily="18" charset="0"/>
                            <a:cs typeface="Times New Roman" panose="02020603050405020304" pitchFamily="18" charset="0"/>
                          </a:rPr>
                          <m:t>0, </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𝑑</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 </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𝑝</m:t>
                        </m:r>
                      </m:e>
                      <m:sub>
                        <m:r>
                          <a:rPr lang="en-US" b="0" i="1" smtClean="0">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 </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0, </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𝑒</m:t>
                        </m:r>
                      </m:e>
                      <m:sub>
                        <m:r>
                          <a:rPr lang="en-US" b="0" i="1" smtClean="0">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 </m:t>
                        </m:r>
                      </m:sub>
                    </m:sSub>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𝛽</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 </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 </a:t>
                </a:r>
              </a:p>
              <a:p>
                <a:pPr marL="1645920" lvl="0" indent="-670560" algn="l" rtl="0">
                  <a:spcBef>
                    <a:spcPts val="0"/>
                  </a:spcBef>
                  <a:spcAft>
                    <a:spcPts val="0"/>
                  </a:spcAft>
                  <a:buClr>
                    <a:schemeClr val="dk1"/>
                  </a:buClr>
                  <a:buSzPts val="15360"/>
                  <a:buNone/>
                </a:pPr>
                <a:endParaRPr dirty="0">
                  <a:latin typeface="Times New Roman" panose="02020603050405020304" pitchFamily="18" charset="0"/>
                  <a:cs typeface="Times New Roman" panose="02020603050405020304" pitchFamily="18" charset="0"/>
                </a:endParaRPr>
              </a:p>
            </p:txBody>
          </p:sp>
        </mc:Choice>
        <mc:Fallback xmlns="">
          <p:sp>
            <p:nvSpPr>
              <p:cNvPr id="114" name="Google Shape;114;p9"/>
              <p:cNvSpPr txBox="1">
                <a:spLocks noGrp="1" noRot="1" noChangeAspect="1" noMove="1" noResize="1" noEditPoints="1" noAdjustHandles="1" noChangeArrowheads="1" noChangeShapeType="1" noTextEdit="1"/>
              </p:cNvSpPr>
              <p:nvPr>
                <p:ph type="body" idx="1"/>
              </p:nvPr>
            </p:nvSpPr>
            <p:spPr>
              <a:xfrm>
                <a:off x="2082800" y="9277698"/>
                <a:ext cx="37033200" cy="21024501"/>
              </a:xfrm>
              <a:prstGeom prst="rect">
                <a:avLst/>
              </a:prstGeom>
              <a:blipFill>
                <a:blip r:embed="rId3"/>
                <a:stretch>
                  <a:fillRect r="-1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00326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Experiment Setup</a:t>
            </a:r>
            <a:endParaRPr dirty="0">
              <a:latin typeface="Times New Roman" panose="02020603050405020304" pitchFamily="18" charset="0"/>
              <a:cs typeface="Times New Roman" panose="02020603050405020304" pitchFamily="18" charset="0"/>
            </a:endParaRPr>
          </a:p>
        </p:txBody>
      </p:sp>
      <p:sp>
        <p:nvSpPr>
          <p:cNvPr id="114" name="Google Shape;114;p9"/>
          <p:cNvSpPr txBox="1">
            <a:spLocks noGrp="1"/>
          </p:cNvSpPr>
          <p:nvPr>
            <p:ph type="body" idx="1"/>
          </p:nvPr>
        </p:nvSpPr>
        <p:spPr>
          <a:xfrm>
            <a:off x="2082800" y="9277698"/>
            <a:ext cx="37033200" cy="21024501"/>
          </a:xfrm>
          <a:prstGeom prst="rect">
            <a:avLst/>
          </a:prstGeom>
          <a:noFill/>
          <a:ln>
            <a:noFill/>
          </a:ln>
        </p:spPr>
        <p:txBody>
          <a:bodyPr spcFirstLastPara="1" wrap="square" lIns="91425" tIns="45700" rIns="91425" bIns="45700" anchor="t" anchorCtr="0">
            <a:normAutofit fontScale="47500" lnSpcReduction="20000"/>
          </a:bodyPr>
          <a:lstStyle/>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endParaRPr lang="en-US" dirty="0">
              <a:latin typeface="Times New Roman" panose="02020603050405020304" pitchFamily="18" charset="0"/>
              <a:cs typeface="Times New Roman" panose="02020603050405020304" pitchFamily="18" charset="0"/>
            </a:endParaRPr>
          </a:p>
          <a:p>
            <a:pPr marL="1645920" lvl="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spcBef>
                <a:spcPts val="0"/>
              </a:spcBef>
              <a:buSzPts val="15360"/>
              <a:buNone/>
            </a:pPr>
            <a:r>
              <a:rPr lang="en-US" sz="26500" dirty="0">
                <a:latin typeface="Times New Roman" panose="02020603050405020304" pitchFamily="18" charset="0"/>
                <a:cs typeface="Times New Roman" panose="02020603050405020304" pitchFamily="18" charset="0"/>
              </a:rPr>
              <a:t>Workload Information:</a:t>
            </a:r>
          </a:p>
          <a:p>
            <a:pPr marL="1645920" lvl="0" indent="-670560">
              <a:spcBef>
                <a:spcPts val="0"/>
              </a:spcBef>
              <a:buSzPts val="15360"/>
              <a:buNone/>
            </a:pPr>
            <a:endParaRPr lang="en-US" sz="26500" dirty="0">
              <a:latin typeface="Times New Roman" panose="02020603050405020304" pitchFamily="18" charset="0"/>
              <a:cs typeface="Times New Roman" panose="02020603050405020304" pitchFamily="18" charset="0"/>
            </a:endParaRPr>
          </a:p>
          <a:p>
            <a:pPr marL="1645920" lvl="0" indent="-670560">
              <a:lnSpc>
                <a:spcPct val="140000"/>
              </a:lnSpc>
              <a:spcBef>
                <a:spcPts val="0"/>
              </a:spcBef>
              <a:buSzPts val="15360"/>
              <a:buNone/>
            </a:pPr>
            <a:r>
              <a:rPr lang="en-US" sz="26500" dirty="0">
                <a:latin typeface="Times New Roman" panose="02020603050405020304" pitchFamily="18" charset="0"/>
                <a:cs typeface="Times New Roman" panose="02020603050405020304" pitchFamily="18" charset="0"/>
              </a:rPr>
              <a:t>The workloads for these experiments are drawn from I/O traces of two real-world data centers: Hotmail and six RAID volumes at MSR Cambridge. These activity traces represent respectively a service used by millions of users and a small service used by hundreds of users.</a:t>
            </a: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 </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 </a:t>
            </a:r>
          </a:p>
          <a:p>
            <a:pPr marL="1645920" lvl="0" indent="-670560" algn="l" rtl="0">
              <a:spcBef>
                <a:spcPts val="0"/>
              </a:spcBef>
              <a:spcAft>
                <a:spcPts val="0"/>
              </a:spcAft>
              <a:buClr>
                <a:schemeClr val="dk1"/>
              </a:buClr>
              <a:buSzPts val="1536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037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Experiment Setup</a:t>
            </a:r>
            <a:endParaRPr dirty="0">
              <a:latin typeface="Times New Roman" panose="02020603050405020304" pitchFamily="18" charset="0"/>
              <a:cs typeface="Times New Roman" panose="02020603050405020304" pitchFamily="18" charset="0"/>
            </a:endParaRPr>
          </a:p>
        </p:txBody>
      </p:sp>
      <p:sp>
        <p:nvSpPr>
          <p:cNvPr id="114" name="Google Shape;114;p9"/>
          <p:cNvSpPr txBox="1">
            <a:spLocks noGrp="1"/>
          </p:cNvSpPr>
          <p:nvPr>
            <p:ph type="body" idx="1"/>
          </p:nvPr>
        </p:nvSpPr>
        <p:spPr>
          <a:xfrm>
            <a:off x="2082800" y="8894080"/>
            <a:ext cx="37033200" cy="21408120"/>
          </a:xfrm>
          <a:prstGeom prst="rect">
            <a:avLst/>
          </a:prstGeom>
          <a:noFill/>
          <a:ln>
            <a:noFill/>
          </a:ln>
        </p:spPr>
        <p:txBody>
          <a:bodyPr spcFirstLastPara="1" wrap="square" lIns="91425" tIns="45700" rIns="91425" bIns="45700" anchor="t" anchorCtr="0">
            <a:normAutofit/>
          </a:bodyPr>
          <a:lstStyle/>
          <a:p>
            <a:pPr marL="1645920" lvl="0" indent="-670560">
              <a:spcBef>
                <a:spcPts val="0"/>
              </a:spcBef>
              <a:buSzPts val="15360"/>
              <a:buNone/>
            </a:pPr>
            <a:r>
              <a:rPr lang="en-US" dirty="0">
                <a:latin typeface="Times New Roman" panose="02020603050405020304" pitchFamily="18" charset="0"/>
                <a:cs typeface="Times New Roman" panose="02020603050405020304" pitchFamily="18" charset="0"/>
              </a:rPr>
              <a:t>Hotmail: The Hotmail trace contains significant nightly activity due to maintenance processes (backup, index creation, etc.). </a:t>
            </a:r>
          </a:p>
          <a:p>
            <a:pPr marL="1645920" lvl="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 </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 </a:t>
            </a:r>
          </a:p>
          <a:p>
            <a:pPr marL="1645920" lvl="0" indent="-670560" algn="l" rtl="0">
              <a:spcBef>
                <a:spcPts val="0"/>
              </a:spcBef>
              <a:spcAft>
                <a:spcPts val="0"/>
              </a:spcAft>
              <a:buClr>
                <a:schemeClr val="dk1"/>
              </a:buClr>
              <a:buSzPts val="15360"/>
              <a:buNone/>
            </a:pPr>
            <a:endParaRPr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202D899-66D4-4A40-9324-DA9E960BD754}"/>
              </a:ext>
            </a:extLst>
          </p:cNvPr>
          <p:cNvPicPr>
            <a:picLocks noChangeAspect="1"/>
          </p:cNvPicPr>
          <p:nvPr/>
        </p:nvPicPr>
        <p:blipFill>
          <a:blip r:embed="rId3"/>
          <a:stretch>
            <a:fillRect/>
          </a:stretch>
        </p:blipFill>
        <p:spPr>
          <a:xfrm>
            <a:off x="2438400" y="18260846"/>
            <a:ext cx="23167813" cy="12485932"/>
          </a:xfrm>
          <a:prstGeom prst="rect">
            <a:avLst/>
          </a:prstGeom>
        </p:spPr>
      </p:pic>
    </p:spTree>
    <p:extLst>
      <p:ext uri="{BB962C8B-B14F-4D97-AF65-F5344CB8AC3E}">
        <p14:creationId xmlns:p14="http://schemas.microsoft.com/office/powerpoint/2010/main" val="362903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When is the sizing beneficial? </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Google Shape;114;p9"/>
              <p:cNvSpPr txBox="1">
                <a:spLocks noGrp="1"/>
              </p:cNvSpPr>
              <p:nvPr>
                <p:ph type="body" idx="1"/>
              </p:nvPr>
            </p:nvSpPr>
            <p:spPr>
              <a:xfrm>
                <a:off x="2082800" y="8894080"/>
                <a:ext cx="37033200" cy="21408120"/>
              </a:xfrm>
              <a:prstGeom prst="rect">
                <a:avLst/>
              </a:prstGeom>
              <a:noFill/>
              <a:ln>
                <a:noFill/>
              </a:ln>
            </p:spPr>
            <p:txBody>
              <a:bodyPr spcFirstLastPara="1" wrap="square" lIns="91425" tIns="45700" rIns="91425" bIns="45700" anchor="t" anchorCtr="0">
                <a:normAutofit fontScale="25000" lnSpcReduction="20000"/>
              </a:bodyPr>
              <a:lstStyle/>
              <a:p>
                <a:pPr marL="1645920" lvl="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nSpc>
                    <a:spcPct val="130000"/>
                  </a:lnSpc>
                  <a:spcBef>
                    <a:spcPts val="0"/>
                  </a:spcBef>
                  <a:buSzPts val="15360"/>
                  <a:buNone/>
                </a:pPr>
                <a:r>
                  <a:rPr lang="en-US" sz="46000" dirty="0">
                    <a:latin typeface="Times New Roman" panose="02020603050405020304" pitchFamily="18" charset="0"/>
                    <a:cs typeface="Times New Roman" panose="02020603050405020304" pitchFamily="18" charset="0"/>
                  </a:rPr>
                  <a:t>The experiments are organized in order to illustrate the im- pact of a wide variety of parameters on the cost savings provided by dynamic right-sizing with LCP(</a:t>
                </a:r>
                <a14:m>
                  <m:oMath xmlns:m="http://schemas.openxmlformats.org/officeDocument/2006/math">
                    <m:r>
                      <a:rPr lang="en-US" sz="46000" i="1" smtClean="0">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46000" dirty="0">
                    <a:latin typeface="Times New Roman" panose="02020603050405020304" pitchFamily="18" charset="0"/>
                    <a:cs typeface="Times New Roman" panose="02020603050405020304" pitchFamily="18" charset="0"/>
                  </a:rPr>
                  <a:t>). The goal is to better understand when dynamic right-sizing can provide large enough cost savings to warrant the extra implementation complexity. </a:t>
                </a:r>
              </a:p>
              <a:p>
                <a:pPr marL="1645920" lvl="0" indent="-670560">
                  <a:lnSpc>
                    <a:spcPct val="130000"/>
                  </a:lnSpc>
                  <a:spcBef>
                    <a:spcPts val="0"/>
                  </a:spcBef>
                  <a:buSzPts val="15360"/>
                  <a:buNone/>
                </a:pPr>
                <a:endParaRPr lang="en-US" sz="46000" dirty="0">
                  <a:latin typeface="Times New Roman" panose="02020603050405020304" pitchFamily="18" charset="0"/>
                  <a:cs typeface="Times New Roman" panose="02020603050405020304" pitchFamily="18" charset="0"/>
                </a:endParaRPr>
              </a:p>
              <a:p>
                <a:pPr marL="1645920" lvl="0" indent="-670560">
                  <a:lnSpc>
                    <a:spcPct val="130000"/>
                  </a:lnSpc>
                  <a:spcBef>
                    <a:spcPts val="0"/>
                  </a:spcBef>
                  <a:buSzPts val="15360"/>
                  <a:buNone/>
                </a:pPr>
                <a:r>
                  <a:rPr lang="en-US" sz="46000" dirty="0">
                    <a:latin typeface="Times New Roman" panose="02020603050405020304" pitchFamily="18" charset="0"/>
                    <a:cs typeface="Times New Roman" panose="02020603050405020304" pitchFamily="18" charset="0"/>
                  </a:rPr>
                  <a:t>Previous analytic results show that RHC(</a:t>
                </a:r>
                <a14:m>
                  <m:oMath xmlns:m="http://schemas.openxmlformats.org/officeDocument/2006/math">
                    <m:r>
                      <a:rPr lang="en-US" sz="460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46000" dirty="0">
                    <a:latin typeface="Times New Roman" panose="02020603050405020304" pitchFamily="18" charset="0"/>
                    <a:cs typeface="Times New Roman" panose="02020603050405020304" pitchFamily="18" charset="0"/>
                  </a:rPr>
                  <a:t>) is more sensitive to prediction window </a:t>
                </a:r>
                <a14:m>
                  <m:oMath xmlns:m="http://schemas.openxmlformats.org/officeDocument/2006/math">
                    <m:r>
                      <a:rPr lang="en-US" sz="460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46000" dirty="0">
                    <a:latin typeface="Times New Roman" panose="02020603050405020304" pitchFamily="18" charset="0"/>
                    <a:cs typeface="Times New Roman" panose="02020603050405020304" pitchFamily="18" charset="0"/>
                  </a:rPr>
                  <a:t> and switching cost  </a:t>
                </a:r>
                <a14:m>
                  <m:oMath xmlns:m="http://schemas.openxmlformats.org/officeDocument/2006/math">
                    <m:r>
                      <a:rPr lang="en-US" sz="46000" i="1" smtClean="0">
                        <a:latin typeface="Cambria Math" panose="02040503050406030204" pitchFamily="18" charset="0"/>
                        <a:ea typeface="Cambria Math" panose="02040503050406030204" pitchFamily="18" charset="0"/>
                        <a:cs typeface="Times New Roman" panose="02020603050405020304" pitchFamily="18" charset="0"/>
                      </a:rPr>
                      <m:t>𝛽</m:t>
                    </m:r>
                    <m:r>
                      <a:rPr lang="en-US" sz="46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46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6000" b="0" i="1" smtClean="0">
                            <a:latin typeface="Cambria Math" panose="02040503050406030204" pitchFamily="18" charset="0"/>
                            <a:ea typeface="Cambria Math" panose="02040503050406030204" pitchFamily="18" charset="0"/>
                            <a:cs typeface="Times New Roman" panose="02020603050405020304" pitchFamily="18" charset="0"/>
                          </a:rPr>
                          <m:t>𝑒</m:t>
                        </m:r>
                      </m:e>
                      <m:sub>
                        <m:r>
                          <a:rPr lang="en-US" sz="46000" b="0" i="1" smtClean="0">
                            <a:latin typeface="Cambria Math" panose="02040503050406030204" pitchFamily="18" charset="0"/>
                            <a:ea typeface="Cambria Math" panose="02040503050406030204" pitchFamily="18" charset="0"/>
                            <a:cs typeface="Times New Roman" panose="02020603050405020304" pitchFamily="18" charset="0"/>
                          </a:rPr>
                          <m:t>0</m:t>
                        </m:r>
                      </m:sub>
                    </m:sSub>
                  </m:oMath>
                </a14:m>
                <a:r>
                  <a:rPr lang="en-US" sz="46000" dirty="0">
                    <a:latin typeface="Times New Roman" panose="02020603050405020304" pitchFamily="18" charset="0"/>
                    <a:cs typeface="Times New Roman" panose="02020603050405020304" pitchFamily="18" charset="0"/>
                  </a:rPr>
                  <a:t>, while LCP(</a:t>
                </a:r>
                <a14:m>
                  <m:oMath xmlns:m="http://schemas.openxmlformats.org/officeDocument/2006/math">
                    <m:r>
                      <a:rPr lang="en-US" sz="460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46000" dirty="0">
                    <a:latin typeface="Times New Roman" panose="02020603050405020304" pitchFamily="18" charset="0"/>
                    <a:cs typeface="Times New Roman" panose="02020603050405020304" pitchFamily="18" charset="0"/>
                  </a:rPr>
                  <a:t>) works well for general settings. </a:t>
                </a:r>
              </a:p>
              <a:p>
                <a:pPr marL="1645920" lvl="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r>
                  <a:rPr lang="en-US" dirty="0">
                    <a:latin typeface="Times New Roman" panose="02020603050405020304" pitchFamily="18" charset="0"/>
                    <a:cs typeface="Times New Roman" panose="02020603050405020304" pitchFamily="18" charset="0"/>
                  </a:rPr>
                  <a:t> </a:t>
                </a: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indent="-670560">
                  <a:spcBef>
                    <a:spcPts val="0"/>
                  </a:spcBef>
                  <a:buSzPts val="15360"/>
                  <a:buNone/>
                </a:pPr>
                <a:endParaRPr lang="en-US" dirty="0">
                  <a:latin typeface="Times New Roman" panose="02020603050405020304" pitchFamily="18" charset="0"/>
                  <a:cs typeface="Times New Roman" panose="02020603050405020304" pitchFamily="18" charset="0"/>
                </a:endParaRPr>
              </a:p>
              <a:p>
                <a:pPr marL="1645920" lvl="0" indent="-670560" algn="l" rtl="0">
                  <a:spcBef>
                    <a:spcPts val="0"/>
                  </a:spcBef>
                  <a:spcAft>
                    <a:spcPts val="0"/>
                  </a:spcAft>
                  <a:buClr>
                    <a:schemeClr val="dk1"/>
                  </a:buClr>
                  <a:buSzPts val="15360"/>
                  <a:buNone/>
                </a:pPr>
                <a:r>
                  <a:rPr lang="en-US" dirty="0">
                    <a:latin typeface="Times New Roman" panose="02020603050405020304" pitchFamily="18" charset="0"/>
                    <a:cs typeface="Times New Roman" panose="02020603050405020304" pitchFamily="18" charset="0"/>
                  </a:rPr>
                  <a:t> </a:t>
                </a:r>
              </a:p>
              <a:p>
                <a:pPr marL="1645920" lvl="0" indent="-670560" algn="l" rtl="0">
                  <a:spcBef>
                    <a:spcPts val="0"/>
                  </a:spcBef>
                  <a:spcAft>
                    <a:spcPts val="0"/>
                  </a:spcAft>
                  <a:buClr>
                    <a:schemeClr val="dk1"/>
                  </a:buClr>
                  <a:buSzPts val="15360"/>
                  <a:buNone/>
                </a:pPr>
                <a:endParaRPr dirty="0">
                  <a:latin typeface="Times New Roman" panose="02020603050405020304" pitchFamily="18" charset="0"/>
                  <a:cs typeface="Times New Roman" panose="02020603050405020304" pitchFamily="18" charset="0"/>
                </a:endParaRPr>
              </a:p>
            </p:txBody>
          </p:sp>
        </mc:Choice>
        <mc:Fallback xmlns="">
          <p:sp>
            <p:nvSpPr>
              <p:cNvPr id="114" name="Google Shape;114;p9"/>
              <p:cNvSpPr txBox="1">
                <a:spLocks noGrp="1" noRot="1" noChangeAspect="1" noMove="1" noResize="1" noEditPoints="1" noAdjustHandles="1" noChangeArrowheads="1" noChangeShapeType="1" noTextEdit="1"/>
              </p:cNvSpPr>
              <p:nvPr>
                <p:ph type="body" idx="1"/>
              </p:nvPr>
            </p:nvSpPr>
            <p:spPr>
              <a:xfrm>
                <a:off x="2082800" y="8894080"/>
                <a:ext cx="37033200" cy="21408120"/>
              </a:xfrm>
              <a:prstGeom prst="rect">
                <a:avLst/>
              </a:prstGeom>
              <a:blipFill>
                <a:blip r:embed="rId3"/>
                <a:stretch>
                  <a:fillRect r="-2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963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EFAA-F80F-8B4C-AE21-86FDE8A2CC17}"/>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What is energy efficiency?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A235E6-CDC0-554A-9B95-4FF0AC4B9B15}"/>
                  </a:ext>
                </a:extLst>
              </p:cNvPr>
              <p:cNvSpPr>
                <a:spLocks noGrp="1"/>
              </p:cNvSpPr>
              <p:nvPr>
                <p:ph idx="1"/>
              </p:nvPr>
            </p:nvSpPr>
            <p:spPr/>
            <p:txBody>
              <a:bodyPr>
                <a:normAutofit fontScale="85000" lnSpcReduction="20000"/>
              </a:bodyPr>
              <a:lstStyle/>
              <a:p>
                <a:pPr>
                  <a:spcAft>
                    <a:spcPts val="1000"/>
                  </a:spcAft>
                </a:pPr>
                <a:r>
                  <a:rPr lang="en-US" sz="14100" dirty="0">
                    <a:latin typeface="Times New Roman" panose="02020603050405020304" pitchFamily="18" charset="0"/>
                    <a:cs typeface="Times New Roman" panose="02020603050405020304" pitchFamily="18" charset="0"/>
                  </a:rPr>
                  <a:t>To utilize less energy when performing tasks and eliminating energy waste.</a:t>
                </a:r>
              </a:p>
              <a:p>
                <a:pPr>
                  <a:spcAft>
                    <a:spcPts val="1000"/>
                  </a:spcAft>
                </a:pPr>
                <a:r>
                  <a:rPr lang="en-US" sz="14100" dirty="0">
                    <a:latin typeface="Times New Roman" panose="02020603050405020304" pitchFamily="18" charset="0"/>
                    <a:cs typeface="Times New Roman" panose="02020603050405020304" pitchFamily="18" charset="0"/>
                  </a:rPr>
                  <a:t>Power Use Effectiveness (PUE): measure the energy efficiency of data centers.</a:t>
                </a:r>
              </a:p>
              <a:p>
                <a:pPr>
                  <a:spcAft>
                    <a:spcPts val="1000"/>
                  </a:spcAft>
                </a:pPr>
                <a:endParaRPr lang="en-US" sz="13000" dirty="0">
                  <a:latin typeface="Times New Roman" panose="02020603050405020304" pitchFamily="18" charset="0"/>
                  <a:cs typeface="Times New Roman" panose="02020603050405020304" pitchFamily="18" charset="0"/>
                </a:endParaRPr>
              </a:p>
              <a:p>
                <a:pPr>
                  <a:spcAft>
                    <a:spcPts val="1000"/>
                  </a:spcAft>
                </a:pPr>
                <a:endParaRPr lang="en-US" sz="13000" dirty="0">
                  <a:latin typeface="Times New Roman" panose="02020603050405020304" pitchFamily="18" charset="0"/>
                  <a:cs typeface="Times New Roman" panose="02020603050405020304" pitchFamily="18" charset="0"/>
                </a:endParaRPr>
              </a:p>
              <a:p>
                <a:pPr>
                  <a:spcAft>
                    <a:spcPts val="1000"/>
                  </a:spcAft>
                </a:pPr>
                <a:endParaRPr lang="en-US" sz="13000" dirty="0">
                  <a:latin typeface="Times New Roman" panose="02020603050405020304" pitchFamily="18" charset="0"/>
                  <a:cs typeface="Times New Roman" panose="02020603050405020304" pitchFamily="18" charset="0"/>
                </a:endParaRPr>
              </a:p>
              <a:p>
                <a:pPr>
                  <a:spcAft>
                    <a:spcPts val="1000"/>
                  </a:spcAft>
                </a:pPr>
                <a:r>
                  <a:rPr lang="en-US" sz="14100" dirty="0">
                    <a:latin typeface="Times New Roman" panose="02020603050405020304" pitchFamily="18" charset="0"/>
                    <a:cs typeface="Times New Roman" panose="02020603050405020304" pitchFamily="18" charset="0"/>
                  </a:rPr>
                  <a:t>PUE </a:t>
                </a:r>
                <a14:m>
                  <m:oMath xmlns:m="http://schemas.openxmlformats.org/officeDocument/2006/math">
                    <m:r>
                      <a:rPr lang="en-US" sz="14100" b="0" i="1" smtClean="0">
                        <a:latin typeface="Cambria Math" panose="02040503050406030204" pitchFamily="18" charset="0"/>
                        <a:cs typeface="Times New Roman" panose="02020603050405020304" pitchFamily="18" charset="0"/>
                      </a:rPr>
                      <m:t>≥</m:t>
                    </m:r>
                  </m:oMath>
                </a14:m>
                <a:r>
                  <a:rPr lang="en-US" sz="14100" dirty="0">
                    <a:latin typeface="Times New Roman" panose="02020603050405020304" pitchFamily="18" charset="0"/>
                    <a:cs typeface="Times New Roman" panose="02020603050405020304" pitchFamily="18" charset="0"/>
                  </a:rPr>
                  <a:t> 1, an ideal PUE is 1.</a:t>
                </a:r>
              </a:p>
              <a:p>
                <a:pPr>
                  <a:spcAft>
                    <a:spcPts val="1000"/>
                  </a:spcAft>
                </a:pPr>
                <a:endParaRPr lang="en-US" sz="14100" dirty="0">
                  <a:latin typeface="Times New Roman" panose="02020603050405020304" pitchFamily="18" charset="0"/>
                  <a:cs typeface="Times New Roman" panose="02020603050405020304" pitchFamily="18" charset="0"/>
                </a:endParaRPr>
              </a:p>
              <a:p>
                <a:r>
                  <a:rPr lang="en-US" sz="14100" dirty="0">
                    <a:latin typeface="Times New Roman" panose="02020603050405020304" pitchFamily="18" charset="0"/>
                    <a:cs typeface="Times New Roman" panose="02020603050405020304" pitchFamily="18" charset="0"/>
                  </a:rPr>
                  <a:t>Help control budget for data centers as price of energy increases.</a:t>
                </a:r>
              </a:p>
            </p:txBody>
          </p:sp>
        </mc:Choice>
        <mc:Fallback xmlns="">
          <p:sp>
            <p:nvSpPr>
              <p:cNvPr id="3" name="Content Placeholder 2">
                <a:extLst>
                  <a:ext uri="{FF2B5EF4-FFF2-40B4-BE49-F238E27FC236}">
                    <a16:creationId xmlns:a16="http://schemas.microsoft.com/office/drawing/2014/main" id="{70A235E6-CDC0-554A-9B95-4FF0AC4B9B15}"/>
                  </a:ext>
                </a:extLst>
              </p:cNvPr>
              <p:cNvSpPr>
                <a:spLocks noGrp="1" noRot="1" noChangeAspect="1" noMove="1" noResize="1" noEditPoints="1" noAdjustHandles="1" noChangeArrowheads="1" noChangeShapeType="1" noTextEdit="1"/>
              </p:cNvSpPr>
              <p:nvPr>
                <p:ph idx="1"/>
              </p:nvPr>
            </p:nvSpPr>
            <p:spPr>
              <a:blipFill>
                <a:blip r:embed="rId3"/>
                <a:stretch>
                  <a:fillRect l="-1928" t="-4021" r="-1864" b="-2659"/>
                </a:stretch>
              </a:blipFill>
            </p:spPr>
            <p:txBody>
              <a:bodyPr/>
              <a:lstStyle/>
              <a:p>
                <a:r>
                  <a:rPr lang="en-US">
                    <a:noFill/>
                  </a:rPr>
                  <a:t> </a:t>
                </a:r>
              </a:p>
            </p:txBody>
          </p:sp>
        </mc:Fallback>
      </mc:AlternateContent>
      <p:pic>
        <p:nvPicPr>
          <p:cNvPr id="6" name="Picture 5" descr="A picture containing text&#10;&#10;Description automatically generated">
            <a:extLst>
              <a:ext uri="{FF2B5EF4-FFF2-40B4-BE49-F238E27FC236}">
                <a16:creationId xmlns:a16="http://schemas.microsoft.com/office/drawing/2014/main" id="{3D7471F7-E4C1-2C4A-9566-C256A1DAE186}"/>
              </a:ext>
            </a:extLst>
          </p:cNvPr>
          <p:cNvPicPr>
            <a:picLocks noChangeAspect="1"/>
          </p:cNvPicPr>
          <p:nvPr/>
        </p:nvPicPr>
        <p:blipFill>
          <a:blip r:embed="rId4"/>
          <a:stretch>
            <a:fillRect/>
          </a:stretch>
        </p:blipFill>
        <p:spPr>
          <a:xfrm>
            <a:off x="10913035" y="16459200"/>
            <a:ext cx="22065130" cy="5091953"/>
          </a:xfrm>
          <a:prstGeom prst="rect">
            <a:avLst/>
          </a:prstGeom>
        </p:spPr>
      </p:pic>
    </p:spTree>
    <p:extLst>
      <p:ext uri="{BB962C8B-B14F-4D97-AF65-F5344CB8AC3E}">
        <p14:creationId xmlns:p14="http://schemas.microsoft.com/office/powerpoint/2010/main" val="185679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When is the sizing beneficial? </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Google Shape;114;p9"/>
              <p:cNvSpPr txBox="1">
                <a:spLocks noGrp="1"/>
              </p:cNvSpPr>
              <p:nvPr>
                <p:ph type="body" idx="1"/>
              </p:nvPr>
            </p:nvSpPr>
            <p:spPr>
              <a:xfrm>
                <a:off x="1553410" y="6965064"/>
                <a:ext cx="22124737" cy="24949448"/>
              </a:xfrm>
              <a:prstGeom prst="rect">
                <a:avLst/>
              </a:prstGeom>
              <a:noFill/>
              <a:ln>
                <a:noFill/>
              </a:ln>
            </p:spPr>
            <p:txBody>
              <a:bodyPr spcFirstLastPara="1" wrap="square" lIns="91425" tIns="45700" rIns="91425" bIns="45700" anchor="t" anchorCtr="0">
                <a:noAutofit/>
              </a:bodyPr>
              <a:lstStyle/>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Prediction Window Size (Fig 4): </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The savings possible (“Optimal”) in the MSR trace are larger than in the Hotmail trace. The cost saving of LCP(</a:t>
                </a:r>
                <a14:m>
                  <m:oMath xmlns:m="http://schemas.openxmlformats.org/officeDocument/2006/math">
                    <m:r>
                      <a:rPr lang="en-US" sz="96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9600" dirty="0">
                    <a:latin typeface="Times New Roman" panose="02020603050405020304" pitchFamily="18" charset="0"/>
                    <a:cs typeface="Times New Roman" panose="02020603050405020304" pitchFamily="18" charset="0"/>
                  </a:rPr>
                  <a:t>) is similar to RHC(</a:t>
                </a:r>
                <a14:m>
                  <m:oMath xmlns:m="http://schemas.openxmlformats.org/officeDocument/2006/math">
                    <m:r>
                      <a:rPr lang="en-US" sz="9600" i="1">
                        <a:latin typeface="Cambria Math" panose="02040503050406030204" pitchFamily="18" charset="0"/>
                        <a:ea typeface="Cambria Math" panose="02040503050406030204" pitchFamily="18" charset="0"/>
                        <a:cs typeface="Times New Roman" panose="02020603050405020304" pitchFamily="18" charset="0"/>
                      </a:rPr>
                      <m:t>𝜔</m:t>
                    </m:r>
                    <m:r>
                      <a:rPr lang="en-US" sz="96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9600" dirty="0">
                    <a:latin typeface="Times New Roman" panose="02020603050405020304" pitchFamily="18" charset="0"/>
                    <a:cs typeface="Times New Roman" panose="02020603050405020304" pitchFamily="18" charset="0"/>
                  </a:rPr>
                  <a:t> when </a:t>
                </a:r>
                <a14:m>
                  <m:oMath xmlns:m="http://schemas.openxmlformats.org/officeDocument/2006/math">
                    <m:r>
                      <a:rPr lang="en-US" sz="96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9600" dirty="0">
                    <a:latin typeface="Times New Roman" panose="02020603050405020304" pitchFamily="18" charset="0"/>
                    <a:cs typeface="Times New Roman" panose="02020603050405020304" pitchFamily="18" charset="0"/>
                  </a:rPr>
                  <a:t> is greater than 3.</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Switching Costs (Fig 5) :</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One observation is that significant gains are possible provided is smaller than the duration of the valleys. Another key observation is that the cost saving of LCP(</a:t>
                </a:r>
                <a14:m>
                  <m:oMath xmlns:m="http://schemas.openxmlformats.org/officeDocument/2006/math">
                    <m:r>
                      <a:rPr lang="en-US" sz="96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9600" dirty="0">
                    <a:latin typeface="Times New Roman" panose="02020603050405020304" pitchFamily="18" charset="0"/>
                    <a:cs typeface="Times New Roman" panose="02020603050405020304" pitchFamily="18" charset="0"/>
                  </a:rPr>
                  <a:t>) is similar to that of RHC(</a:t>
                </a:r>
                <a14:m>
                  <m:oMath xmlns:m="http://schemas.openxmlformats.org/officeDocument/2006/math">
                    <m:r>
                      <a:rPr lang="en-US" sz="9600" i="1" smtClean="0">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9600" dirty="0">
                    <a:latin typeface="Times New Roman" panose="02020603050405020304" pitchFamily="18" charset="0"/>
                    <a:cs typeface="Times New Roman" panose="02020603050405020304" pitchFamily="18" charset="0"/>
                  </a:rPr>
                  <a:t>) when </a:t>
                </a:r>
                <a14:m>
                  <m:oMath xmlns:m="http://schemas.openxmlformats.org/officeDocument/2006/math">
                    <m:r>
                      <a:rPr lang="en-US" sz="96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9600" dirty="0">
                    <a:latin typeface="Times New Roman" panose="02020603050405020304" pitchFamily="18" charset="0"/>
                    <a:cs typeface="Times New Roman" panose="02020603050405020304" pitchFamily="18" charset="0"/>
                  </a:rPr>
                  <a:t> is small or moderate. </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gn="l" rtl="0">
                  <a:lnSpc>
                    <a:spcPct val="110000"/>
                  </a:lnSpc>
                  <a:spcBef>
                    <a:spcPts val="0"/>
                  </a:spcBef>
                  <a:spcAft>
                    <a:spcPts val="0"/>
                  </a:spcAft>
                  <a:buClr>
                    <a:schemeClr val="dk1"/>
                  </a:buClr>
                  <a:buSzPts val="15360"/>
                  <a:buNone/>
                </a:pPr>
                <a:r>
                  <a:rPr lang="en-US" sz="9600" dirty="0">
                    <a:latin typeface="Times New Roman" panose="02020603050405020304" pitchFamily="18" charset="0"/>
                    <a:cs typeface="Times New Roman" panose="02020603050405020304" pitchFamily="18" charset="0"/>
                  </a:rPr>
                  <a:t> </a:t>
                </a:r>
              </a:p>
              <a:p>
                <a:pPr marL="1645920" lvl="0" indent="-670560" algn="l" rtl="0">
                  <a:lnSpc>
                    <a:spcPct val="110000"/>
                  </a:lnSpc>
                  <a:spcBef>
                    <a:spcPts val="0"/>
                  </a:spcBef>
                  <a:spcAft>
                    <a:spcPts val="0"/>
                  </a:spcAft>
                  <a:buClr>
                    <a:schemeClr val="dk1"/>
                  </a:buClr>
                  <a:buSzPts val="15360"/>
                  <a:buNone/>
                </a:pPr>
                <a:endParaRPr sz="9600" dirty="0">
                  <a:latin typeface="Times New Roman" panose="02020603050405020304" pitchFamily="18" charset="0"/>
                  <a:cs typeface="Times New Roman" panose="02020603050405020304" pitchFamily="18" charset="0"/>
                </a:endParaRPr>
              </a:p>
            </p:txBody>
          </p:sp>
        </mc:Choice>
        <mc:Fallback xmlns="">
          <p:sp>
            <p:nvSpPr>
              <p:cNvPr id="114" name="Google Shape;114;p9"/>
              <p:cNvSpPr txBox="1">
                <a:spLocks noGrp="1" noRot="1" noChangeAspect="1" noMove="1" noResize="1" noEditPoints="1" noAdjustHandles="1" noChangeArrowheads="1" noChangeShapeType="1" noTextEdit="1"/>
              </p:cNvSpPr>
              <p:nvPr>
                <p:ph type="body" idx="1"/>
              </p:nvPr>
            </p:nvSpPr>
            <p:spPr>
              <a:xfrm>
                <a:off x="1553410" y="6965064"/>
                <a:ext cx="22124737" cy="24949448"/>
              </a:xfrm>
              <a:prstGeom prst="rect">
                <a:avLst/>
              </a:prstGeom>
              <a:blipFill>
                <a:blip r:embed="rId3"/>
                <a:stretch>
                  <a:fillRect r="-4073"/>
                </a:stretch>
              </a:blipFill>
              <a:ln>
                <a:noFill/>
              </a:ln>
            </p:spPr>
            <p:txBody>
              <a:bodyPr/>
              <a:lstStyle/>
              <a:p>
                <a:r>
                  <a:rPr lang="en-US">
                    <a:noFill/>
                  </a:rPr>
                  <a:t> </a:t>
                </a:r>
              </a:p>
            </p:txBody>
          </p:sp>
        </mc:Fallback>
      </mc:AlternateContent>
      <p:pic>
        <p:nvPicPr>
          <p:cNvPr id="2" name="Picture 1">
            <a:extLst>
              <a:ext uri="{FF2B5EF4-FFF2-40B4-BE49-F238E27FC236}">
                <a16:creationId xmlns:a16="http://schemas.microsoft.com/office/drawing/2014/main" id="{1A1E3FAC-9D69-804C-868D-219A200C9F42}"/>
              </a:ext>
            </a:extLst>
          </p:cNvPr>
          <p:cNvPicPr>
            <a:picLocks noChangeAspect="1"/>
          </p:cNvPicPr>
          <p:nvPr/>
        </p:nvPicPr>
        <p:blipFill>
          <a:blip r:embed="rId4"/>
          <a:stretch>
            <a:fillRect/>
          </a:stretch>
        </p:blipFill>
        <p:spPr>
          <a:xfrm>
            <a:off x="24841330" y="8894079"/>
            <a:ext cx="19049870" cy="9778933"/>
          </a:xfrm>
          <a:prstGeom prst="rect">
            <a:avLst/>
          </a:prstGeom>
        </p:spPr>
      </p:pic>
      <p:pic>
        <p:nvPicPr>
          <p:cNvPr id="3" name="Picture 2">
            <a:extLst>
              <a:ext uri="{FF2B5EF4-FFF2-40B4-BE49-F238E27FC236}">
                <a16:creationId xmlns:a16="http://schemas.microsoft.com/office/drawing/2014/main" id="{466CED78-0343-F540-877F-045445E309EE}"/>
              </a:ext>
            </a:extLst>
          </p:cNvPr>
          <p:cNvPicPr>
            <a:picLocks noChangeAspect="1"/>
          </p:cNvPicPr>
          <p:nvPr/>
        </p:nvPicPr>
        <p:blipFill>
          <a:blip r:embed="rId5"/>
          <a:stretch>
            <a:fillRect/>
          </a:stretch>
        </p:blipFill>
        <p:spPr>
          <a:xfrm>
            <a:off x="24383423" y="19607831"/>
            <a:ext cx="18654202" cy="9778933"/>
          </a:xfrm>
          <a:prstGeom prst="rect">
            <a:avLst/>
          </a:prstGeom>
        </p:spPr>
      </p:pic>
    </p:spTree>
    <p:extLst>
      <p:ext uri="{BB962C8B-B14F-4D97-AF65-F5344CB8AC3E}">
        <p14:creationId xmlns:p14="http://schemas.microsoft.com/office/powerpoint/2010/main" val="2336814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When is the sizing beneficial? </a:t>
            </a:r>
            <a:endParaRPr dirty="0">
              <a:latin typeface="Times New Roman" panose="02020603050405020304" pitchFamily="18" charset="0"/>
              <a:cs typeface="Times New Roman" panose="02020603050405020304" pitchFamily="18" charset="0"/>
            </a:endParaRPr>
          </a:p>
        </p:txBody>
      </p:sp>
      <p:sp>
        <p:nvSpPr>
          <p:cNvPr id="114" name="Google Shape;114;p9"/>
          <p:cNvSpPr txBox="1">
            <a:spLocks noGrp="1"/>
          </p:cNvSpPr>
          <p:nvPr>
            <p:ph type="body" idx="1"/>
          </p:nvPr>
        </p:nvSpPr>
        <p:spPr>
          <a:xfrm>
            <a:off x="172268" y="7691717"/>
            <a:ext cx="24211155" cy="25656988"/>
          </a:xfrm>
          <a:prstGeom prst="rect">
            <a:avLst/>
          </a:prstGeom>
          <a:noFill/>
          <a:ln>
            <a:noFill/>
          </a:ln>
        </p:spPr>
        <p:txBody>
          <a:bodyPr spcFirstLastPara="1" wrap="square" lIns="91425" tIns="45700" rIns="91425" bIns="45700" anchor="t" anchorCtr="0">
            <a:noAutofit/>
          </a:bodyPr>
          <a:lstStyle/>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PMR:  </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The results in Fig. 7 illustrate that the intuition holds for both cost savings and energy savings. The gain grows quickly from zero at , to 5%–10% at PMR </a:t>
            </a:r>
            <a:r>
              <a:rPr lang="en-US" sz="9600">
                <a:latin typeface="Times New Roman" panose="02020603050405020304" pitchFamily="18" charset="0"/>
                <a:cs typeface="Times New Roman" panose="02020603050405020304" pitchFamily="18" charset="0"/>
              </a:rPr>
              <a:t>approaches to 2</a:t>
            </a:r>
            <a:r>
              <a:rPr lang="en-US" sz="9600" dirty="0">
                <a:latin typeface="Times New Roman" panose="02020603050405020304" pitchFamily="18" charset="0"/>
                <a:cs typeface="Times New Roman" panose="02020603050405020304" pitchFamily="18" charset="0"/>
              </a:rPr>
              <a:t>, which is common in large data centers, to very large values for the higher PMRs common in small to medium-sized data centers.</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Energy Costs: </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Note that the cost savings from dynamic right-sizing grow quickly as energy costs rise. However, even when energy costs are quite small relative to delay costs, we see improvement in the case of the MSR workload due to its large PMR.</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gn="l" rtl="0">
              <a:lnSpc>
                <a:spcPct val="110000"/>
              </a:lnSpc>
              <a:spcBef>
                <a:spcPts val="0"/>
              </a:spcBef>
              <a:spcAft>
                <a:spcPts val="0"/>
              </a:spcAft>
              <a:buClr>
                <a:schemeClr val="dk1"/>
              </a:buClr>
              <a:buSzPts val="15360"/>
              <a:buNone/>
            </a:pPr>
            <a:r>
              <a:rPr lang="en-US" sz="9600" dirty="0">
                <a:latin typeface="Times New Roman" panose="02020603050405020304" pitchFamily="18" charset="0"/>
                <a:cs typeface="Times New Roman" panose="02020603050405020304" pitchFamily="18" charset="0"/>
              </a:rPr>
              <a:t> </a:t>
            </a:r>
          </a:p>
          <a:p>
            <a:pPr marL="1645920" lvl="0" indent="-670560" algn="l" rtl="0">
              <a:lnSpc>
                <a:spcPct val="110000"/>
              </a:lnSpc>
              <a:spcBef>
                <a:spcPts val="0"/>
              </a:spcBef>
              <a:spcAft>
                <a:spcPts val="0"/>
              </a:spcAft>
              <a:buClr>
                <a:schemeClr val="dk1"/>
              </a:buClr>
              <a:buSzPts val="15360"/>
              <a:buNone/>
            </a:pPr>
            <a:endParaRPr sz="9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8EA8DE7-CE37-4A4C-B485-B94F92D65D6A}"/>
              </a:ext>
            </a:extLst>
          </p:cNvPr>
          <p:cNvPicPr>
            <a:picLocks noChangeAspect="1"/>
          </p:cNvPicPr>
          <p:nvPr/>
        </p:nvPicPr>
        <p:blipFill>
          <a:blip r:embed="rId3"/>
          <a:stretch>
            <a:fillRect/>
          </a:stretch>
        </p:blipFill>
        <p:spPr>
          <a:xfrm>
            <a:off x="24215126" y="8324934"/>
            <a:ext cx="19192633" cy="10733162"/>
          </a:xfrm>
          <a:prstGeom prst="rect">
            <a:avLst/>
          </a:prstGeom>
        </p:spPr>
      </p:pic>
      <p:pic>
        <p:nvPicPr>
          <p:cNvPr id="6" name="Picture 5">
            <a:extLst>
              <a:ext uri="{FF2B5EF4-FFF2-40B4-BE49-F238E27FC236}">
                <a16:creationId xmlns:a16="http://schemas.microsoft.com/office/drawing/2014/main" id="{0E29DC7D-EF85-E845-9F08-A5340F9124E6}"/>
              </a:ext>
            </a:extLst>
          </p:cNvPr>
          <p:cNvPicPr>
            <a:picLocks noChangeAspect="1"/>
          </p:cNvPicPr>
          <p:nvPr/>
        </p:nvPicPr>
        <p:blipFill>
          <a:blip r:embed="rId4"/>
          <a:stretch>
            <a:fillRect/>
          </a:stretch>
        </p:blipFill>
        <p:spPr>
          <a:xfrm>
            <a:off x="23844992" y="19226885"/>
            <a:ext cx="19394470" cy="10008044"/>
          </a:xfrm>
          <a:prstGeom prst="rect">
            <a:avLst/>
          </a:prstGeom>
        </p:spPr>
      </p:pic>
    </p:spTree>
    <p:extLst>
      <p:ext uri="{BB962C8B-B14F-4D97-AF65-F5344CB8AC3E}">
        <p14:creationId xmlns:p14="http://schemas.microsoft.com/office/powerpoint/2010/main" val="3660345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444438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When is the sizing beneficial? </a:t>
            </a:r>
            <a:endParaRPr dirty="0">
              <a:latin typeface="Times New Roman" panose="02020603050405020304" pitchFamily="18" charset="0"/>
              <a:cs typeface="Times New Roman" panose="02020603050405020304" pitchFamily="18" charset="0"/>
            </a:endParaRPr>
          </a:p>
        </p:txBody>
      </p:sp>
      <p:sp>
        <p:nvSpPr>
          <p:cNvPr id="114" name="Google Shape;114;p9"/>
          <p:cNvSpPr txBox="1">
            <a:spLocks noGrp="1"/>
          </p:cNvSpPr>
          <p:nvPr>
            <p:ph type="body" idx="1"/>
          </p:nvPr>
        </p:nvSpPr>
        <p:spPr>
          <a:xfrm>
            <a:off x="172269" y="7691717"/>
            <a:ext cx="43048372" cy="10058401"/>
          </a:xfrm>
          <a:prstGeom prst="rect">
            <a:avLst/>
          </a:prstGeom>
          <a:noFill/>
          <a:ln>
            <a:noFill/>
          </a:ln>
        </p:spPr>
        <p:txBody>
          <a:bodyPr spcFirstLastPara="1" wrap="square" lIns="91425" tIns="45700" rIns="91425" bIns="45700" anchor="t" anchorCtr="0">
            <a:noAutofit/>
          </a:bodyPr>
          <a:lstStyle/>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Valley Filling:  </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A common alternative to dynamic right-sizing that is often suggested is to run very delay-insensitive maintenance/background processes during the periods of low load, known as “valley filling.” Fig. 9 shows that, in fact, dynamic right-sizing provides cost savings even when background work makes up a significant fraction of the total load.</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gn="l" rtl="0">
              <a:lnSpc>
                <a:spcPct val="110000"/>
              </a:lnSpc>
              <a:spcBef>
                <a:spcPts val="0"/>
              </a:spcBef>
              <a:spcAft>
                <a:spcPts val="0"/>
              </a:spcAft>
              <a:buClr>
                <a:schemeClr val="dk1"/>
              </a:buClr>
              <a:buSzPts val="15360"/>
              <a:buNone/>
            </a:pPr>
            <a:r>
              <a:rPr lang="en-US" sz="9600" dirty="0">
                <a:latin typeface="Times New Roman" panose="02020603050405020304" pitchFamily="18" charset="0"/>
                <a:cs typeface="Times New Roman" panose="02020603050405020304" pitchFamily="18" charset="0"/>
              </a:rPr>
              <a:t> </a:t>
            </a:r>
          </a:p>
          <a:p>
            <a:pPr marL="1645920" lvl="0" indent="-670560" algn="l" rtl="0">
              <a:lnSpc>
                <a:spcPct val="110000"/>
              </a:lnSpc>
              <a:spcBef>
                <a:spcPts val="0"/>
              </a:spcBef>
              <a:spcAft>
                <a:spcPts val="0"/>
              </a:spcAft>
              <a:buClr>
                <a:schemeClr val="dk1"/>
              </a:buClr>
              <a:buSzPts val="15360"/>
              <a:buNone/>
            </a:pPr>
            <a:endParaRPr sz="9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8FEBAF1-D30F-B944-A2A5-2B0137B4B2EC}"/>
              </a:ext>
            </a:extLst>
          </p:cNvPr>
          <p:cNvPicPr>
            <a:picLocks noChangeAspect="1"/>
          </p:cNvPicPr>
          <p:nvPr/>
        </p:nvPicPr>
        <p:blipFill>
          <a:blip r:embed="rId3"/>
          <a:stretch>
            <a:fillRect/>
          </a:stretch>
        </p:blipFill>
        <p:spPr>
          <a:xfrm>
            <a:off x="8629767" y="15921318"/>
            <a:ext cx="24703582" cy="14420088"/>
          </a:xfrm>
          <a:prstGeom prst="rect">
            <a:avLst/>
          </a:prstGeom>
        </p:spPr>
      </p:pic>
    </p:spTree>
    <p:extLst>
      <p:ext uri="{BB962C8B-B14F-4D97-AF65-F5344CB8AC3E}">
        <p14:creationId xmlns:p14="http://schemas.microsoft.com/office/powerpoint/2010/main" val="3426142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When is the sizing beneficial? </a:t>
            </a:r>
            <a:endParaRPr dirty="0">
              <a:latin typeface="Times New Roman" panose="02020603050405020304" pitchFamily="18" charset="0"/>
              <a:cs typeface="Times New Roman" panose="02020603050405020304" pitchFamily="18" charset="0"/>
            </a:endParaRPr>
          </a:p>
        </p:txBody>
      </p:sp>
      <p:sp>
        <p:nvSpPr>
          <p:cNvPr id="114" name="Google Shape;114;p9"/>
          <p:cNvSpPr txBox="1">
            <a:spLocks noGrp="1"/>
          </p:cNvSpPr>
          <p:nvPr>
            <p:ph type="body" idx="1"/>
          </p:nvPr>
        </p:nvSpPr>
        <p:spPr>
          <a:xfrm>
            <a:off x="0" y="8894079"/>
            <a:ext cx="20170588" cy="23056133"/>
          </a:xfrm>
          <a:prstGeom prst="rect">
            <a:avLst/>
          </a:prstGeom>
          <a:noFill/>
          <a:ln>
            <a:noFill/>
          </a:ln>
        </p:spPr>
        <p:txBody>
          <a:bodyPr spcFirstLastPara="1" wrap="square" lIns="91425" tIns="45700" rIns="91425" bIns="45700" anchor="t" anchorCtr="0">
            <a:noAutofit/>
          </a:bodyPr>
          <a:lstStyle/>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Impact of Capacity Limits:</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The dotted line of Fig. 10 shows the optimal static number of servers to use, which we call , while the dashed line in Fig. 10(a) shows the optimal number and that in Fig. 10(b) shows the number used by LCP. Dynamic provisioning uses a higher peak number of servers, which would increase the cost.</a:t>
            </a:r>
          </a:p>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gn="l" rtl="0">
              <a:lnSpc>
                <a:spcPct val="110000"/>
              </a:lnSpc>
              <a:spcBef>
                <a:spcPts val="0"/>
              </a:spcBef>
              <a:spcAft>
                <a:spcPts val="0"/>
              </a:spcAft>
              <a:buClr>
                <a:schemeClr val="dk1"/>
              </a:buClr>
              <a:buSzPts val="15360"/>
              <a:buNone/>
            </a:pPr>
            <a:r>
              <a:rPr lang="en-US" sz="9600" dirty="0">
                <a:latin typeface="Times New Roman" panose="02020603050405020304" pitchFamily="18" charset="0"/>
                <a:cs typeface="Times New Roman" panose="02020603050405020304" pitchFamily="18" charset="0"/>
              </a:rPr>
              <a:t> </a:t>
            </a:r>
          </a:p>
          <a:p>
            <a:pPr marL="1645920" lvl="0" indent="-670560" algn="l" rtl="0">
              <a:lnSpc>
                <a:spcPct val="110000"/>
              </a:lnSpc>
              <a:spcBef>
                <a:spcPts val="0"/>
              </a:spcBef>
              <a:spcAft>
                <a:spcPts val="0"/>
              </a:spcAft>
              <a:buClr>
                <a:schemeClr val="dk1"/>
              </a:buClr>
              <a:buSzPts val="15360"/>
              <a:buNone/>
            </a:pPr>
            <a:endParaRPr sz="9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10274D4-E8E3-E94F-973B-330724640054}"/>
              </a:ext>
            </a:extLst>
          </p:cNvPr>
          <p:cNvPicPr>
            <a:picLocks noChangeAspect="1"/>
          </p:cNvPicPr>
          <p:nvPr/>
        </p:nvPicPr>
        <p:blipFill>
          <a:blip r:embed="rId3"/>
          <a:stretch>
            <a:fillRect/>
          </a:stretch>
        </p:blipFill>
        <p:spPr>
          <a:xfrm>
            <a:off x="20993531" y="8238501"/>
            <a:ext cx="22168537" cy="22635946"/>
          </a:xfrm>
          <a:prstGeom prst="rect">
            <a:avLst/>
          </a:prstGeom>
        </p:spPr>
      </p:pic>
    </p:spTree>
    <p:extLst>
      <p:ext uri="{BB962C8B-B14F-4D97-AF65-F5344CB8AC3E}">
        <p14:creationId xmlns:p14="http://schemas.microsoft.com/office/powerpoint/2010/main" val="2183188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9"/>
          <p:cNvSpPr txBox="1">
            <a:spLocks noGrp="1"/>
          </p:cNvSpPr>
          <p:nvPr>
            <p:ph type="title"/>
          </p:nvPr>
        </p:nvSpPr>
        <p:spPr>
          <a:xfrm>
            <a:off x="2194560" y="5036050"/>
            <a:ext cx="39502080" cy="385802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5360"/>
              <a:buFont typeface="Arial"/>
              <a:buNone/>
            </a:pPr>
            <a:r>
              <a:rPr lang="en-US" dirty="0">
                <a:latin typeface="Times New Roman" panose="02020603050405020304" pitchFamily="18" charset="0"/>
                <a:cs typeface="Times New Roman" panose="02020603050405020304" pitchFamily="18" charset="0"/>
              </a:rPr>
              <a:t>Summary  </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Google Shape;114;p9"/>
              <p:cNvSpPr txBox="1">
                <a:spLocks noGrp="1"/>
              </p:cNvSpPr>
              <p:nvPr>
                <p:ph type="body" idx="1"/>
              </p:nvPr>
            </p:nvSpPr>
            <p:spPr>
              <a:xfrm>
                <a:off x="0" y="8894079"/>
                <a:ext cx="41696640" cy="23056133"/>
              </a:xfrm>
              <a:prstGeom prst="rect">
                <a:avLst/>
              </a:prstGeom>
              <a:noFill/>
              <a:ln>
                <a:noFill/>
              </a:ln>
            </p:spPr>
            <p:txBody>
              <a:bodyPr spcFirstLastPara="1" wrap="square" lIns="91425" tIns="45700" rIns="91425" bIns="45700" anchor="t" anchorCtr="0">
                <a:noAutofit/>
              </a:bodyPr>
              <a:lstStyle/>
              <a:p>
                <a:pPr marL="1645920" lvl="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r>
                  <a:rPr lang="en-US" sz="11500" dirty="0">
                    <a:latin typeface="Times New Roman" panose="02020603050405020304" pitchFamily="18" charset="0"/>
                    <a:cs typeface="Times New Roman" panose="02020603050405020304" pitchFamily="18" charset="0"/>
                  </a:rPr>
                  <a:t>A new online algorithm, LCP(</a:t>
                </a:r>
                <a14:m>
                  <m:oMath xmlns:m="http://schemas.openxmlformats.org/officeDocument/2006/math">
                    <m:r>
                      <a:rPr lang="en-US" sz="11500" i="1">
                        <a:latin typeface="Cambria Math" panose="02040503050406030204" pitchFamily="18" charset="0"/>
                        <a:ea typeface="Cambria Math" panose="02040503050406030204" pitchFamily="18" charset="0"/>
                        <a:cs typeface="Times New Roman" panose="02020603050405020304" pitchFamily="18" charset="0"/>
                      </a:rPr>
                      <m:t>𝜔</m:t>
                    </m:r>
                  </m:oMath>
                </a14:m>
                <a:r>
                  <a:rPr lang="en-US" sz="11500" dirty="0">
                    <a:latin typeface="Times New Roman" panose="02020603050405020304" pitchFamily="18" charset="0"/>
                    <a:cs typeface="Times New Roman" panose="02020603050405020304" pitchFamily="18" charset="0"/>
                  </a:rPr>
                  <a:t>) :</a:t>
                </a:r>
              </a:p>
              <a:p>
                <a:pPr marL="1645920" lvl="0" indent="-670560">
                  <a:lnSpc>
                    <a:spcPct val="110000"/>
                  </a:lnSpc>
                  <a:spcBef>
                    <a:spcPts val="0"/>
                  </a:spcBef>
                  <a:buSzPts val="15360"/>
                  <a:buNone/>
                </a:pPr>
                <a:r>
                  <a:rPr lang="en-US" sz="11500" dirty="0">
                    <a:latin typeface="Times New Roman" panose="02020603050405020304" pitchFamily="18" charset="0"/>
                    <a:cs typeface="Times New Roman" panose="02020603050405020304" pitchFamily="18" charset="0"/>
                  </a:rPr>
                  <a:t>			1. For dynamic right-sizing in data centers</a:t>
                </a:r>
              </a:p>
              <a:p>
                <a:pPr marL="1645920" lvl="0" indent="-670560">
                  <a:lnSpc>
                    <a:spcPct val="110000"/>
                  </a:lnSpc>
                  <a:spcBef>
                    <a:spcPts val="0"/>
                  </a:spcBef>
                  <a:buSzPts val="15360"/>
                  <a:buNone/>
                </a:pPr>
                <a:endParaRPr lang="en-US" sz="115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r>
                  <a:rPr lang="en-US" sz="11500" dirty="0">
                    <a:latin typeface="Times New Roman" panose="02020603050405020304" pitchFamily="18" charset="0"/>
                    <a:cs typeface="Times New Roman" panose="02020603050405020304" pitchFamily="18" charset="0"/>
                  </a:rPr>
                  <a:t>			2.Motivated by the structure of the optimal offline solution 	</a:t>
                </a:r>
              </a:p>
              <a:p>
                <a:pPr marL="1645920" lvl="0" indent="-670560">
                  <a:lnSpc>
                    <a:spcPct val="110000"/>
                  </a:lnSpc>
                  <a:spcBef>
                    <a:spcPts val="0"/>
                  </a:spcBef>
                  <a:buSzPts val="15360"/>
                  <a:buNone/>
                </a:pPr>
                <a:endParaRPr lang="en-US" sz="115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r>
                  <a:rPr lang="en-US" sz="11500" dirty="0">
                    <a:latin typeface="Times New Roman" panose="02020603050405020304" pitchFamily="18" charset="0"/>
                    <a:cs typeface="Times New Roman" panose="02020603050405020304" pitchFamily="18" charset="0"/>
                  </a:rPr>
                  <a:t>			3.No larger than 3 times the optimal cost. </a:t>
                </a:r>
              </a:p>
              <a:p>
                <a:pPr marL="1645920" lvl="0" indent="-670560">
                  <a:lnSpc>
                    <a:spcPct val="110000"/>
                  </a:lnSpc>
                  <a:spcBef>
                    <a:spcPts val="0"/>
                  </a:spcBef>
                  <a:buSzPts val="15360"/>
                  <a:buNone/>
                </a:pPr>
                <a:endParaRPr lang="en-US" sz="115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r>
                  <a:rPr lang="en-US" sz="11500" dirty="0">
                    <a:latin typeface="Times New Roman" panose="02020603050405020304" pitchFamily="18" charset="0"/>
                    <a:cs typeface="Times New Roman" panose="02020603050405020304" pitchFamily="18" charset="0"/>
                  </a:rPr>
                  <a:t>			4. Still achieve significant cost savings if a data center is 		currently performing valley filling</a:t>
                </a: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r>
                  <a:rPr lang="en-US" sz="9600" dirty="0">
                    <a:latin typeface="Times New Roman" panose="02020603050405020304" pitchFamily="18" charset="0"/>
                    <a:cs typeface="Times New Roman" panose="02020603050405020304" pitchFamily="18" charset="0"/>
                  </a:rPr>
                  <a:t> </a:t>
                </a: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indent="-670560">
                  <a:lnSpc>
                    <a:spcPct val="110000"/>
                  </a:lnSpc>
                  <a:spcBef>
                    <a:spcPts val="0"/>
                  </a:spcBef>
                  <a:buSzPts val="15360"/>
                  <a:buNone/>
                </a:pPr>
                <a:endParaRPr lang="en-US" sz="9600" dirty="0">
                  <a:latin typeface="Times New Roman" panose="02020603050405020304" pitchFamily="18" charset="0"/>
                  <a:cs typeface="Times New Roman" panose="02020603050405020304" pitchFamily="18" charset="0"/>
                </a:endParaRPr>
              </a:p>
              <a:p>
                <a:pPr marL="1645920" lvl="0" indent="-670560" algn="l" rtl="0">
                  <a:lnSpc>
                    <a:spcPct val="110000"/>
                  </a:lnSpc>
                  <a:spcBef>
                    <a:spcPts val="0"/>
                  </a:spcBef>
                  <a:spcAft>
                    <a:spcPts val="0"/>
                  </a:spcAft>
                  <a:buClr>
                    <a:schemeClr val="dk1"/>
                  </a:buClr>
                  <a:buSzPts val="15360"/>
                  <a:buNone/>
                </a:pPr>
                <a:r>
                  <a:rPr lang="en-US" sz="9600" dirty="0">
                    <a:latin typeface="Times New Roman" panose="02020603050405020304" pitchFamily="18" charset="0"/>
                    <a:cs typeface="Times New Roman" panose="02020603050405020304" pitchFamily="18" charset="0"/>
                  </a:rPr>
                  <a:t> </a:t>
                </a:r>
              </a:p>
              <a:p>
                <a:pPr marL="1645920" lvl="0" indent="-670560" algn="l" rtl="0">
                  <a:lnSpc>
                    <a:spcPct val="110000"/>
                  </a:lnSpc>
                  <a:spcBef>
                    <a:spcPts val="0"/>
                  </a:spcBef>
                  <a:spcAft>
                    <a:spcPts val="0"/>
                  </a:spcAft>
                  <a:buClr>
                    <a:schemeClr val="dk1"/>
                  </a:buClr>
                  <a:buSzPts val="15360"/>
                  <a:buNone/>
                </a:pPr>
                <a:endParaRPr sz="9600" dirty="0">
                  <a:latin typeface="Times New Roman" panose="02020603050405020304" pitchFamily="18" charset="0"/>
                  <a:cs typeface="Times New Roman" panose="02020603050405020304" pitchFamily="18" charset="0"/>
                </a:endParaRPr>
              </a:p>
            </p:txBody>
          </p:sp>
        </mc:Choice>
        <mc:Fallback xmlns="">
          <p:sp>
            <p:nvSpPr>
              <p:cNvPr id="114" name="Google Shape;114;p9"/>
              <p:cNvSpPr txBox="1">
                <a:spLocks noGrp="1" noRot="1" noChangeAspect="1" noMove="1" noResize="1" noEditPoints="1" noAdjustHandles="1" noChangeArrowheads="1" noChangeShapeType="1" noTextEdit="1"/>
              </p:cNvSpPr>
              <p:nvPr>
                <p:ph type="body" idx="1"/>
              </p:nvPr>
            </p:nvSpPr>
            <p:spPr>
              <a:xfrm>
                <a:off x="0" y="8894079"/>
                <a:ext cx="41696640" cy="23056133"/>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8753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7151-1C4F-CA42-9031-88023763D9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to Improve the Energy Efficiency </a:t>
            </a:r>
          </a:p>
        </p:txBody>
      </p:sp>
      <p:sp>
        <p:nvSpPr>
          <p:cNvPr id="3" name="Content Placeholder 2">
            <a:extLst>
              <a:ext uri="{FF2B5EF4-FFF2-40B4-BE49-F238E27FC236}">
                <a16:creationId xmlns:a16="http://schemas.microsoft.com/office/drawing/2014/main" id="{26916C70-8E58-C54D-A0BA-492B0559458E}"/>
              </a:ext>
            </a:extLst>
          </p:cNvPr>
          <p:cNvSpPr>
            <a:spLocks noGrp="1"/>
          </p:cNvSpPr>
          <p:nvPr>
            <p:ph idx="1"/>
          </p:nvPr>
        </p:nvSpPr>
        <p:spPr/>
        <p:txBody>
          <a:bodyPr>
            <a:noAutofit/>
          </a:bodyPr>
          <a:lstStyle/>
          <a:p>
            <a:pPr marL="0" indent="0">
              <a:buNone/>
            </a:pPr>
            <a:r>
              <a:rPr lang="en-US" sz="14000" b="1" dirty="0">
                <a:latin typeface="Times New Roman" panose="02020603050405020304" pitchFamily="18" charset="0"/>
                <a:cs typeface="Times New Roman" panose="02020603050405020304" pitchFamily="18" charset="0"/>
              </a:rPr>
              <a:t>Power-Proportional Data Center</a:t>
            </a:r>
          </a:p>
          <a:p>
            <a:r>
              <a:rPr lang="en-US" sz="12500" dirty="0">
                <a:latin typeface="Times New Roman" panose="02020603050405020304" pitchFamily="18" charset="0"/>
                <a:cs typeface="Times New Roman" panose="02020603050405020304" pitchFamily="18" charset="0"/>
              </a:rPr>
              <a:t>Dynamically adapt the number of active servers to match the current workload. </a:t>
            </a:r>
          </a:p>
          <a:p>
            <a:r>
              <a:rPr lang="en-US" sz="12500" dirty="0">
                <a:latin typeface="Times New Roman" panose="02020603050405020304" pitchFamily="18" charset="0"/>
                <a:cs typeface="Times New Roman" panose="02020603050405020304" pitchFamily="18" charset="0"/>
              </a:rPr>
              <a:t>N Watts at full load, current workload is X%</a:t>
            </a:r>
          </a:p>
          <a:p>
            <a:pPr marL="0" indent="0">
              <a:buNone/>
            </a:pPr>
            <a:r>
              <a:rPr lang="en-US" sz="12500" dirty="0">
                <a:latin typeface="Times New Roman" panose="02020603050405020304" pitchFamily="18" charset="0"/>
                <a:cs typeface="Times New Roman" panose="02020603050405020304" pitchFamily="18" charset="0"/>
              </a:rPr>
              <a:t>	</a:t>
            </a:r>
          </a:p>
          <a:p>
            <a:pPr marL="0" indent="0">
              <a:buNone/>
            </a:pPr>
            <a:r>
              <a:rPr lang="en-US" sz="12500" dirty="0">
                <a:latin typeface="Times New Roman" panose="02020603050405020304" pitchFamily="18" charset="0"/>
                <a:cs typeface="Times New Roman" panose="02020603050405020304" pitchFamily="18" charset="0"/>
              </a:rPr>
              <a:t>	Total power consumption				Watts</a:t>
            </a:r>
          </a:p>
          <a:p>
            <a:endParaRPr lang="en-US" sz="12500" dirty="0">
              <a:latin typeface="Times New Roman" panose="02020603050405020304" pitchFamily="18" charset="0"/>
              <a:cs typeface="Times New Roman" panose="02020603050405020304" pitchFamily="18" charset="0"/>
            </a:endParaRPr>
          </a:p>
          <a:p>
            <a:r>
              <a:rPr lang="en-US" sz="12500" dirty="0">
                <a:latin typeface="Times New Roman" panose="02020603050405020304" pitchFamily="18" charset="0"/>
                <a:cs typeface="Times New Roman" panose="02020603050405020304" pitchFamily="18" charset="0"/>
              </a:rPr>
              <a:t>Ideally consume no power when in inactive power modes.</a:t>
            </a:r>
          </a:p>
          <a:p>
            <a:r>
              <a:rPr lang="en-US" sz="12500" dirty="0">
                <a:latin typeface="Times New Roman" panose="02020603050405020304" pitchFamily="18" charset="0"/>
                <a:cs typeface="Times New Roman" panose="02020603050405020304" pitchFamily="18" charset="0"/>
              </a:rPr>
              <a:t>As workload increase, it would consume more power</a:t>
            </a:r>
          </a:p>
        </p:txBody>
      </p:sp>
      <p:pic>
        <p:nvPicPr>
          <p:cNvPr id="5" name="Picture 4" descr="Logo, company name&#10;&#10;Description automatically generated">
            <a:extLst>
              <a:ext uri="{FF2B5EF4-FFF2-40B4-BE49-F238E27FC236}">
                <a16:creationId xmlns:a16="http://schemas.microsoft.com/office/drawing/2014/main" id="{07B1A1B4-7169-EA44-99B3-C390D2D35D33}"/>
              </a:ext>
            </a:extLst>
          </p:cNvPr>
          <p:cNvPicPr>
            <a:picLocks noChangeAspect="1"/>
          </p:cNvPicPr>
          <p:nvPr/>
        </p:nvPicPr>
        <p:blipFill>
          <a:blip r:embed="rId3"/>
          <a:stretch>
            <a:fillRect/>
          </a:stretch>
        </p:blipFill>
        <p:spPr>
          <a:xfrm>
            <a:off x="20878647" y="19621042"/>
            <a:ext cx="7010706" cy="4692650"/>
          </a:xfrm>
          <a:prstGeom prst="rect">
            <a:avLst/>
          </a:prstGeom>
        </p:spPr>
      </p:pic>
    </p:spTree>
    <p:extLst>
      <p:ext uri="{BB962C8B-B14F-4D97-AF65-F5344CB8AC3E}">
        <p14:creationId xmlns:p14="http://schemas.microsoft.com/office/powerpoint/2010/main" val="405899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5C36-131F-044A-B6DA-F72D23F7637B}"/>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Make data center more power-proportional</a:t>
            </a:r>
          </a:p>
        </p:txBody>
      </p:sp>
      <p:sp>
        <p:nvSpPr>
          <p:cNvPr id="3" name="Content Placeholder 2">
            <a:extLst>
              <a:ext uri="{FF2B5EF4-FFF2-40B4-BE49-F238E27FC236}">
                <a16:creationId xmlns:a16="http://schemas.microsoft.com/office/drawing/2014/main" id="{9C68A2EE-FAC7-0349-BD75-CB1BB7217FB1}"/>
              </a:ext>
            </a:extLst>
          </p:cNvPr>
          <p:cNvSpPr>
            <a:spLocks noGrp="1"/>
          </p:cNvSpPr>
          <p:nvPr>
            <p:ph idx="1"/>
          </p:nvPr>
        </p:nvSpPr>
        <p:spPr/>
        <p:txBody>
          <a:bodyPr>
            <a:normAutofit fontScale="92500" lnSpcReduction="20000"/>
          </a:bodyPr>
          <a:lstStyle/>
          <a:p>
            <a:pPr marL="0" indent="0">
              <a:buNone/>
            </a:pPr>
            <a:r>
              <a:rPr lang="en-US" sz="15100" b="1" dirty="0">
                <a:latin typeface="Times New Roman" panose="02020603050405020304" pitchFamily="18" charset="0"/>
                <a:cs typeface="Times New Roman" panose="02020603050405020304" pitchFamily="18" charset="0"/>
              </a:rPr>
              <a:t>Dynamic Right-Sizing</a:t>
            </a:r>
          </a:p>
          <a:p>
            <a:r>
              <a:rPr lang="en-US" sz="13000" dirty="0">
                <a:latin typeface="Times New Roman" panose="02020603050405020304" pitchFamily="18" charset="0"/>
                <a:cs typeface="Times New Roman" panose="02020603050405020304" pitchFamily="18" charset="0"/>
              </a:rPr>
              <a:t>When distributing the requests to servers during the periods of low load occur, the servers will change to a power-saving mode.</a:t>
            </a:r>
          </a:p>
          <a:p>
            <a:pPr lvl="1"/>
            <a:r>
              <a:rPr lang="en-US" sz="13000" dirty="0">
                <a:latin typeface="Times New Roman" panose="02020603050405020304" pitchFamily="18" charset="0"/>
                <a:cs typeface="Times New Roman" panose="02020603050405020304" pitchFamily="18" charset="0"/>
              </a:rPr>
              <a:t>Turning off or going to sleep</a:t>
            </a:r>
          </a:p>
          <a:p>
            <a:pPr lvl="1"/>
            <a:endParaRPr lang="en-US" sz="11000" dirty="0">
              <a:latin typeface="Times New Roman" panose="02020603050405020304" pitchFamily="18" charset="0"/>
              <a:cs typeface="Times New Roman" panose="02020603050405020304" pitchFamily="18" charset="0"/>
            </a:endParaRPr>
          </a:p>
          <a:p>
            <a:pPr marL="0" indent="0">
              <a:buNone/>
            </a:pPr>
            <a:r>
              <a:rPr lang="en-US" sz="15100" b="1" dirty="0">
                <a:latin typeface="Times New Roman" panose="02020603050405020304" pitchFamily="18" charset="0"/>
                <a:cs typeface="Times New Roman" panose="02020603050405020304" pitchFamily="18" charset="0"/>
              </a:rPr>
              <a:t>Major costs</a:t>
            </a:r>
          </a:p>
          <a:p>
            <a:r>
              <a:rPr lang="en-US" sz="13000" dirty="0">
                <a:latin typeface="Times New Roman" panose="02020603050405020304" pitchFamily="18" charset="0"/>
                <a:cs typeface="Times New Roman" panose="02020603050405020304" pitchFamily="18" charset="0"/>
              </a:rPr>
              <a:t>Operating cost: increasing delay when servers are in power-saving mode</a:t>
            </a:r>
          </a:p>
          <a:p>
            <a:r>
              <a:rPr lang="en-US" sz="13000" dirty="0">
                <a:latin typeface="Times New Roman" panose="02020603050405020304" pitchFamily="18" charset="0"/>
                <a:cs typeface="Times New Roman" panose="02020603050405020304" pitchFamily="18" charset="0"/>
              </a:rPr>
              <a:t>Switching cost: energy used when server transition into and out of power-saving mode</a:t>
            </a:r>
          </a:p>
        </p:txBody>
      </p:sp>
      <p:sp>
        <p:nvSpPr>
          <p:cNvPr id="4" name="TextBox 3">
            <a:extLst>
              <a:ext uri="{FF2B5EF4-FFF2-40B4-BE49-F238E27FC236}">
                <a16:creationId xmlns:a16="http://schemas.microsoft.com/office/drawing/2014/main" id="{267C1B9C-35F8-A04C-BE74-7B279CBB855A}"/>
              </a:ext>
            </a:extLst>
          </p:cNvPr>
          <p:cNvSpPr txBox="1"/>
          <p:nvPr/>
        </p:nvSpPr>
        <p:spPr>
          <a:xfrm>
            <a:off x="8595360" y="21640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4162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8DBB-EDB0-E141-A012-5E7652341E6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79F5E01B-1E52-8E45-BEC7-93231462BD34}"/>
              </a:ext>
            </a:extLst>
          </p:cNvPr>
          <p:cNvSpPr>
            <a:spLocks noGrp="1"/>
          </p:cNvSpPr>
          <p:nvPr>
            <p:ph idx="1"/>
          </p:nvPr>
        </p:nvSpPr>
        <p:spPr/>
        <p:txBody>
          <a:bodyPr>
            <a:normAutofit/>
          </a:bodyPr>
          <a:lstStyle/>
          <a:p>
            <a:pPr marL="1371600" indent="-1371600">
              <a:buFont typeface="+mj-lt"/>
              <a:buAutoNum type="arabicPeriod"/>
            </a:pPr>
            <a:r>
              <a:rPr lang="en-US" sz="14000" dirty="0">
                <a:latin typeface="Times New Roman" panose="02020603050405020304" pitchFamily="18" charset="0"/>
                <a:cs typeface="Times New Roman" panose="02020603050405020304" pitchFamily="18" charset="0"/>
              </a:rPr>
              <a:t> Server needs to be able to switch without losing their state.</a:t>
            </a:r>
          </a:p>
          <a:p>
            <a:pPr marL="1371600" indent="-1371600">
              <a:buFont typeface="+mj-lt"/>
              <a:buAutoNum type="arabicPeriod"/>
            </a:pPr>
            <a:endParaRPr lang="en-US" sz="14000" dirty="0">
              <a:latin typeface="Times New Roman" panose="02020603050405020304" pitchFamily="18" charset="0"/>
              <a:cs typeface="Times New Roman" panose="02020603050405020304" pitchFamily="18" charset="0"/>
            </a:endParaRPr>
          </a:p>
          <a:p>
            <a:pPr marL="1371600" indent="-1371600">
              <a:buFont typeface="+mj-lt"/>
              <a:buAutoNum type="arabicPeriod"/>
            </a:pPr>
            <a:r>
              <a:rPr lang="en-US" sz="14000" dirty="0">
                <a:latin typeface="Times New Roman" panose="02020603050405020304" pitchFamily="18" charset="0"/>
                <a:cs typeface="Times New Roman" panose="02020603050405020304" pitchFamily="18" charset="0"/>
              </a:rPr>
              <a:t> Determine the number of server that switched to power-saving mode</a:t>
            </a:r>
          </a:p>
          <a:p>
            <a:pPr marL="1371600" indent="-1371600">
              <a:buFont typeface="+mj-lt"/>
              <a:buAutoNum type="arabicPeriod"/>
            </a:pPr>
            <a:endParaRPr lang="en-US" sz="14000" dirty="0">
              <a:latin typeface="Times New Roman" panose="02020603050405020304" pitchFamily="18" charset="0"/>
              <a:cs typeface="Times New Roman" panose="02020603050405020304" pitchFamily="18" charset="0"/>
            </a:endParaRPr>
          </a:p>
          <a:p>
            <a:pPr marL="1371600" indent="-1371600">
              <a:buFont typeface="+mj-lt"/>
              <a:buAutoNum type="arabicPeriod"/>
            </a:pPr>
            <a:r>
              <a:rPr lang="en-US" sz="14000" dirty="0">
                <a:latin typeface="Times New Roman" panose="02020603050405020304" pitchFamily="18" charset="0"/>
                <a:cs typeface="Times New Roman" panose="02020603050405020304" pitchFamily="18" charset="0"/>
              </a:rPr>
              <a:t> Determine the future workloads</a:t>
            </a:r>
          </a:p>
        </p:txBody>
      </p:sp>
    </p:spTree>
    <p:extLst>
      <p:ext uri="{BB962C8B-B14F-4D97-AF65-F5344CB8AC3E}">
        <p14:creationId xmlns:p14="http://schemas.microsoft.com/office/powerpoint/2010/main" val="370931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3D94-699A-EE46-B38C-3520CA62DC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General Model</a:t>
            </a:r>
          </a:p>
        </p:txBody>
      </p:sp>
      <p:sp>
        <p:nvSpPr>
          <p:cNvPr id="3" name="Content Placeholder 2">
            <a:extLst>
              <a:ext uri="{FF2B5EF4-FFF2-40B4-BE49-F238E27FC236}">
                <a16:creationId xmlns:a16="http://schemas.microsoft.com/office/drawing/2014/main" id="{C6FCFAE2-0C38-5E4F-AB5A-63C61A805039}"/>
              </a:ext>
            </a:extLst>
          </p:cNvPr>
          <p:cNvSpPr>
            <a:spLocks noGrp="1"/>
          </p:cNvSpPr>
          <p:nvPr>
            <p:ph idx="1"/>
          </p:nvPr>
        </p:nvSpPr>
        <p:spPr/>
        <p:txBody>
          <a:bodyPr>
            <a:normAutofit lnSpcReduction="10000"/>
          </a:bodyPr>
          <a:lstStyle/>
          <a:p>
            <a:pPr marL="0" indent="0">
              <a:spcAft>
                <a:spcPts val="1000"/>
              </a:spcAft>
              <a:buNone/>
            </a:pPr>
            <a:r>
              <a:rPr lang="en-US" sz="13000" dirty="0">
                <a:latin typeface="Times New Roman" panose="02020603050405020304" pitchFamily="18" charset="0"/>
                <a:cs typeface="Times New Roman" panose="02020603050405020304" pitchFamily="18" charset="0"/>
              </a:rPr>
              <a:t>To explore cost savings possible from dynamic right-sizing</a:t>
            </a:r>
          </a:p>
          <a:p>
            <a:pPr marL="0" indent="0">
              <a:spcAft>
                <a:spcPts val="1000"/>
              </a:spcAft>
              <a:buNone/>
            </a:pPr>
            <a:r>
              <a:rPr lang="en-US" sz="13000" dirty="0">
                <a:latin typeface="Times New Roman" panose="02020603050405020304" pitchFamily="18" charset="0"/>
                <a:cs typeface="Times New Roman" panose="02020603050405020304" pitchFamily="18" charset="0"/>
              </a:rPr>
              <a:t>														</a:t>
            </a:r>
          </a:p>
          <a:p>
            <a:pPr marL="0" indent="0">
              <a:spcAft>
                <a:spcPts val="1000"/>
              </a:spcAft>
              <a:buNone/>
            </a:pPr>
            <a:endParaRPr lang="en-US" sz="13000" dirty="0">
              <a:latin typeface="Times New Roman" panose="02020603050405020304" pitchFamily="18" charset="0"/>
              <a:cs typeface="Times New Roman" panose="02020603050405020304" pitchFamily="18" charset="0"/>
            </a:endParaRPr>
          </a:p>
          <a:p>
            <a:pPr>
              <a:spcAft>
                <a:spcPts val="1000"/>
              </a:spcAft>
            </a:pPr>
            <a:r>
              <a:rPr lang="en-US" sz="11000" dirty="0">
                <a:latin typeface="Times New Roman" panose="02020603050405020304" pitchFamily="18" charset="0"/>
                <a:cs typeface="Times New Roman" panose="02020603050405020304" pitchFamily="18" charset="0"/>
              </a:rPr>
              <a:t>(x)</a:t>
            </a:r>
            <a:r>
              <a:rPr lang="en-US" sz="11000" baseline="30000" dirty="0">
                <a:latin typeface="Times New Roman" panose="02020603050405020304" pitchFamily="18" charset="0"/>
                <a:cs typeface="Times New Roman" panose="02020603050405020304" pitchFamily="18" charset="0"/>
              </a:rPr>
              <a:t>+</a:t>
            </a:r>
            <a:r>
              <a:rPr lang="en-US" sz="11000" dirty="0">
                <a:latin typeface="Times New Roman" panose="02020603050405020304" pitchFamily="18" charset="0"/>
                <a:cs typeface="Times New Roman" panose="02020603050405020304" pitchFamily="18" charset="0"/>
              </a:rPr>
              <a:t> = max(0,x) </a:t>
            </a:r>
          </a:p>
          <a:p>
            <a:pPr>
              <a:spcAft>
                <a:spcPts val="1000"/>
              </a:spcAft>
            </a:pPr>
            <a:r>
              <a:rPr lang="en-US" sz="11000" dirty="0">
                <a:latin typeface="Times New Roman" panose="02020603050405020304" pitchFamily="18" charset="0"/>
                <a:cs typeface="Times New Roman" panose="02020603050405020304" pitchFamily="18" charset="0"/>
              </a:rPr>
              <a:t>t</a:t>
            </a:r>
            <a:r>
              <a:rPr lang="en-US" sz="11000" dirty="0">
                <a:latin typeface="Times New Roman" panose="02020603050405020304" pitchFamily="18" charset="0"/>
                <a:cs typeface="Times New Roman" panose="02020603050405020304" pitchFamily="18" charset="0"/>
                <a:sym typeface="Symbol" pitchFamily="2" charset="2"/>
              </a:rPr>
              <a:t></a:t>
            </a:r>
            <a:r>
              <a:rPr lang="en-US" sz="11000" dirty="0">
                <a:latin typeface="Times New Roman" panose="02020603050405020304" pitchFamily="18" charset="0"/>
                <a:cs typeface="Times New Roman" panose="02020603050405020304" pitchFamily="18" charset="0"/>
              </a:rPr>
              <a:t>{0,1,…,T}is the time interval of interest.</a:t>
            </a:r>
          </a:p>
          <a:p>
            <a:pPr>
              <a:spcAft>
                <a:spcPts val="1000"/>
              </a:spcAft>
            </a:pPr>
            <a:r>
              <a:rPr lang="en-US" sz="11000" dirty="0" err="1">
                <a:latin typeface="Times New Roman" panose="02020603050405020304" pitchFamily="18" charset="0"/>
                <a:cs typeface="Times New Roman" panose="02020603050405020304" pitchFamily="18" charset="0"/>
              </a:rPr>
              <a:t>x</a:t>
            </a:r>
            <a:r>
              <a:rPr lang="en-US" sz="11000" baseline="-25000" dirty="0" err="1">
                <a:latin typeface="Times New Roman" panose="02020603050405020304" pitchFamily="18" charset="0"/>
                <a:cs typeface="Times New Roman" panose="02020603050405020304" pitchFamily="18" charset="0"/>
              </a:rPr>
              <a:t>t</a:t>
            </a:r>
            <a:r>
              <a:rPr lang="en-US" sz="11000" baseline="-25000" dirty="0">
                <a:latin typeface="Times New Roman" panose="02020603050405020304" pitchFamily="18" charset="0"/>
                <a:cs typeface="Times New Roman" panose="02020603050405020304" pitchFamily="18" charset="0"/>
              </a:rPr>
              <a:t> </a:t>
            </a:r>
            <a:r>
              <a:rPr lang="en-US" sz="11000" dirty="0">
                <a:latin typeface="Times New Roman" panose="02020603050405020304" pitchFamily="18" charset="0"/>
                <a:cs typeface="Times New Roman" panose="02020603050405020304" pitchFamily="18" charset="0"/>
              </a:rPr>
              <a:t>: capacity at time t</a:t>
            </a:r>
          </a:p>
          <a:p>
            <a:pPr>
              <a:spcAft>
                <a:spcPts val="1000"/>
              </a:spcAft>
            </a:pPr>
            <a:r>
              <a:rPr lang="en-US" sz="11000" dirty="0" err="1">
                <a:latin typeface="Times New Roman" panose="02020603050405020304" pitchFamily="18" charset="0"/>
                <a:cs typeface="Times New Roman" panose="02020603050405020304" pitchFamily="18" charset="0"/>
              </a:rPr>
              <a:t>g</a:t>
            </a:r>
            <a:r>
              <a:rPr lang="en-US" sz="11000" baseline="-25000" dirty="0" err="1">
                <a:latin typeface="Times New Roman" panose="02020603050405020304" pitchFamily="18" charset="0"/>
                <a:cs typeface="Times New Roman" panose="02020603050405020304" pitchFamily="18" charset="0"/>
              </a:rPr>
              <a:t>t</a:t>
            </a:r>
            <a:r>
              <a:rPr lang="en-US" sz="11000" dirty="0">
                <a:latin typeface="Times New Roman" panose="02020603050405020304" pitchFamily="18" charset="0"/>
                <a:cs typeface="Times New Roman" panose="02020603050405020304" pitchFamily="18" charset="0"/>
              </a:rPr>
              <a:t>() : operating cost for time-slot t. Includes arrival rate, the electricity price, the capacity on available servers, etc. </a:t>
            </a:r>
          </a:p>
          <a:p>
            <a:pPr>
              <a:spcAft>
                <a:spcPts val="1000"/>
              </a:spcAft>
            </a:pPr>
            <a:r>
              <a:rPr lang="en-US" sz="11000" dirty="0">
                <a:latin typeface="Times New Roman" panose="02020603050405020304" pitchFamily="18" charset="0"/>
                <a:cs typeface="Times New Roman" panose="02020603050405020304" pitchFamily="18" charset="0"/>
                <a:sym typeface="Symbol" pitchFamily="2" charset="2"/>
              </a:rPr>
              <a:t> </a:t>
            </a:r>
            <a:r>
              <a:rPr lang="en-US" sz="11000" dirty="0">
                <a:latin typeface="Times New Roman" panose="02020603050405020304" pitchFamily="18" charset="0"/>
                <a:cs typeface="Times New Roman" panose="02020603050405020304" pitchFamily="18" charset="0"/>
              </a:rPr>
              <a:t>: switching cost. We only care about this parameter if the server wakes up.</a:t>
            </a:r>
          </a:p>
          <a:p>
            <a:endParaRPr lang="en-US" sz="11000" dirty="0">
              <a:latin typeface="Times New Roman" panose="02020603050405020304" pitchFamily="18" charset="0"/>
              <a:cs typeface="Times New Roman" panose="02020603050405020304" pitchFamily="18" charset="0"/>
            </a:endParaRPr>
          </a:p>
          <a:p>
            <a:endParaRPr lang="en-US" sz="11000" dirty="0">
              <a:latin typeface="Times New Roman" panose="02020603050405020304" pitchFamily="18" charset="0"/>
              <a:cs typeface="Times New Roman" panose="02020603050405020304" pitchFamily="18" charset="0"/>
            </a:endParaRPr>
          </a:p>
        </p:txBody>
      </p:sp>
      <p:pic>
        <p:nvPicPr>
          <p:cNvPr id="8" name="Picture 7" descr="A picture containing text, watch&#10;&#10;Description automatically generated">
            <a:extLst>
              <a:ext uri="{FF2B5EF4-FFF2-40B4-BE49-F238E27FC236}">
                <a16:creationId xmlns:a16="http://schemas.microsoft.com/office/drawing/2014/main" id="{051A0D88-F61D-244E-9AAE-24DE1B7C3015}"/>
              </a:ext>
            </a:extLst>
          </p:cNvPr>
          <p:cNvPicPr>
            <a:picLocks noChangeAspect="1"/>
          </p:cNvPicPr>
          <p:nvPr/>
        </p:nvPicPr>
        <p:blipFill>
          <a:blip r:embed="rId3"/>
          <a:stretch>
            <a:fillRect/>
          </a:stretch>
        </p:blipFill>
        <p:spPr>
          <a:xfrm>
            <a:off x="3914180" y="12058651"/>
            <a:ext cx="26045672" cy="4583456"/>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639E1F95-B283-3240-9BB2-D641828D21F7}"/>
              </a:ext>
            </a:extLst>
          </p:cNvPr>
          <p:cNvPicPr>
            <a:picLocks noChangeAspect="1"/>
          </p:cNvPicPr>
          <p:nvPr/>
        </p:nvPicPr>
        <p:blipFill>
          <a:blip r:embed="rId4"/>
          <a:stretch>
            <a:fillRect/>
          </a:stretch>
        </p:blipFill>
        <p:spPr>
          <a:xfrm>
            <a:off x="29635101" y="13703571"/>
            <a:ext cx="10341919" cy="1663700"/>
          </a:xfrm>
          <a:prstGeom prst="rect">
            <a:avLst/>
          </a:prstGeom>
        </p:spPr>
      </p:pic>
    </p:spTree>
    <p:extLst>
      <p:ext uri="{BB962C8B-B14F-4D97-AF65-F5344CB8AC3E}">
        <p14:creationId xmlns:p14="http://schemas.microsoft.com/office/powerpoint/2010/main" val="142770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5123-AA55-3443-904F-033696984F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Factors of Switching Cost</a:t>
            </a:r>
          </a:p>
        </p:txBody>
      </p:sp>
      <p:sp>
        <p:nvSpPr>
          <p:cNvPr id="3" name="Content Placeholder 2">
            <a:extLst>
              <a:ext uri="{FF2B5EF4-FFF2-40B4-BE49-F238E27FC236}">
                <a16:creationId xmlns:a16="http://schemas.microsoft.com/office/drawing/2014/main" id="{8405C5FC-838C-C249-AA1D-1534F01E4010}"/>
              </a:ext>
            </a:extLst>
          </p:cNvPr>
          <p:cNvSpPr>
            <a:spLocks noGrp="1"/>
          </p:cNvSpPr>
          <p:nvPr>
            <p:ph idx="1"/>
          </p:nvPr>
        </p:nvSpPr>
        <p:spPr/>
        <p:txBody>
          <a:bodyPr>
            <a:normAutofit/>
          </a:bodyPr>
          <a:lstStyle/>
          <a:p>
            <a:pPr marL="1371600" indent="-1371600">
              <a:spcAft>
                <a:spcPts val="1000"/>
              </a:spcAft>
              <a:buFont typeface="+mj-lt"/>
              <a:buAutoNum type="arabicPeriod"/>
            </a:pPr>
            <a:r>
              <a:rPr lang="en-US" sz="13000" dirty="0">
                <a:latin typeface="Times New Roman" panose="02020603050405020304" pitchFamily="18" charset="0"/>
                <a:cs typeface="Times New Roman" panose="02020603050405020304" pitchFamily="18" charset="0"/>
              </a:rPr>
              <a:t> The energy used</a:t>
            </a:r>
          </a:p>
          <a:p>
            <a:pPr marL="1371600" indent="-1371600">
              <a:spcAft>
                <a:spcPts val="1000"/>
              </a:spcAft>
              <a:buFont typeface="+mj-lt"/>
              <a:buAutoNum type="arabicPeriod"/>
            </a:pPr>
            <a:r>
              <a:rPr lang="en-US" sz="13000" dirty="0">
                <a:latin typeface="Times New Roman" panose="02020603050405020304" pitchFamily="18" charset="0"/>
                <a:cs typeface="Times New Roman" panose="02020603050405020304" pitchFamily="18" charset="0"/>
              </a:rPr>
              <a:t> Delay in network/data migration</a:t>
            </a:r>
          </a:p>
          <a:p>
            <a:pPr marL="1920240" lvl="1" indent="0">
              <a:spcAft>
                <a:spcPts val="1000"/>
              </a:spcAft>
              <a:buNone/>
            </a:pPr>
            <a:r>
              <a:rPr lang="en-US" sz="10000" dirty="0">
                <a:latin typeface="Times New Roman" panose="02020603050405020304" pitchFamily="18" charset="0"/>
                <a:cs typeface="Times New Roman" panose="02020603050405020304" pitchFamily="18" charset="0"/>
              </a:rPr>
              <a:t>With only 1. and 2., </a:t>
            </a:r>
            <a:r>
              <a:rPr lang="en-US" sz="10000" dirty="0">
                <a:latin typeface="Times New Roman" panose="02020603050405020304" pitchFamily="18" charset="0"/>
                <a:cs typeface="Times New Roman" panose="02020603050405020304" pitchFamily="18" charset="0"/>
                <a:sym typeface="Symbol" pitchFamily="2" charset="2"/>
              </a:rPr>
              <a:t></a:t>
            </a:r>
            <a:r>
              <a:rPr lang="en-US" sz="10000" dirty="0">
                <a:latin typeface="Times New Roman" panose="02020603050405020304" pitchFamily="18" charset="0"/>
                <a:cs typeface="Times New Roman" panose="02020603050405020304" pitchFamily="18" charset="0"/>
              </a:rPr>
              <a:t> will either approximately be the cost to run a server for a few seconds (suspend-to-RAM, network or storage state), </a:t>
            </a:r>
          </a:p>
          <a:p>
            <a:pPr marL="1920240" lvl="1" indent="0">
              <a:spcAft>
                <a:spcPts val="1000"/>
              </a:spcAft>
              <a:buNone/>
            </a:pPr>
            <a:r>
              <a:rPr lang="en-US" sz="10000" dirty="0">
                <a:latin typeface="Times New Roman" panose="02020603050405020304" pitchFamily="18" charset="0"/>
                <a:cs typeface="Times New Roman" panose="02020603050405020304" pitchFamily="18" charset="0"/>
              </a:rPr>
              <a:t>or the cost of running several minutes (migrate large VM)</a:t>
            </a:r>
          </a:p>
          <a:p>
            <a:pPr marL="1371600" indent="-1371600">
              <a:spcAft>
                <a:spcPts val="1000"/>
              </a:spcAft>
              <a:buFont typeface="+mj-lt"/>
              <a:buAutoNum type="arabicPeriod"/>
            </a:pPr>
            <a:r>
              <a:rPr lang="en-US" sz="13000" dirty="0">
                <a:latin typeface="Times New Roman" panose="02020603050405020304" pitchFamily="18" charset="0"/>
                <a:cs typeface="Times New Roman" panose="02020603050405020304" pitchFamily="18" charset="0"/>
              </a:rPr>
              <a:t> Increased wear-and-tear costs</a:t>
            </a:r>
          </a:p>
          <a:p>
            <a:pPr marL="1920240" lvl="1" indent="0">
              <a:spcAft>
                <a:spcPts val="1000"/>
              </a:spcAft>
              <a:buNone/>
            </a:pPr>
            <a:r>
              <a:rPr lang="en-US" sz="9600" dirty="0">
                <a:latin typeface="Times New Roman" panose="02020603050405020304" pitchFamily="18" charset="0"/>
                <a:cs typeface="Times New Roman" panose="02020603050405020304" pitchFamily="18" charset="0"/>
                <a:sym typeface="Symbol" pitchFamily="2" charset="2"/>
              </a:rPr>
              <a:t></a:t>
            </a:r>
            <a:r>
              <a:rPr lang="en-US" sz="9600" dirty="0">
                <a:latin typeface="Times New Roman" panose="02020603050405020304" pitchFamily="18" charset="0"/>
                <a:cs typeface="Times New Roman" panose="02020603050405020304" pitchFamily="18" charset="0"/>
              </a:rPr>
              <a:t> Will approximately be the cost to run a server for an hour.</a:t>
            </a:r>
            <a:endParaRPr lang="en-US" sz="9080" dirty="0">
              <a:latin typeface="Times New Roman" panose="02020603050405020304" pitchFamily="18" charset="0"/>
              <a:cs typeface="Times New Roman" panose="02020603050405020304" pitchFamily="18" charset="0"/>
            </a:endParaRPr>
          </a:p>
          <a:p>
            <a:pPr marL="1371600" indent="-1371600">
              <a:spcAft>
                <a:spcPts val="1000"/>
              </a:spcAft>
              <a:buFont typeface="+mj-lt"/>
              <a:buAutoNum type="arabicPeriod"/>
            </a:pPr>
            <a:r>
              <a:rPr lang="en-US" sz="13000" dirty="0">
                <a:latin typeface="Times New Roman" panose="02020603050405020304" pitchFamily="18" charset="0"/>
                <a:cs typeface="Times New Roman" panose="02020603050405020304" pitchFamily="18" charset="0"/>
              </a:rPr>
              <a:t> Risk with server switching </a:t>
            </a:r>
          </a:p>
          <a:p>
            <a:pPr marL="1920240" lvl="1" indent="0">
              <a:spcAft>
                <a:spcPts val="1000"/>
              </a:spcAft>
              <a:buNone/>
            </a:pPr>
            <a:r>
              <a:rPr lang="en-US" sz="8800" dirty="0">
                <a:latin typeface="Times New Roman" panose="02020603050405020304" pitchFamily="18" charset="0"/>
                <a:cs typeface="Times New Roman" panose="02020603050405020304" pitchFamily="18" charset="0"/>
                <a:sym typeface="Symbol" pitchFamily="2" charset="2"/>
              </a:rPr>
              <a:t></a:t>
            </a:r>
            <a:r>
              <a:rPr lang="en-US" sz="8800" dirty="0">
                <a:latin typeface="Times New Roman" panose="02020603050405020304" pitchFamily="18" charset="0"/>
                <a:cs typeface="Times New Roman" panose="02020603050405020304" pitchFamily="18" charset="0"/>
              </a:rPr>
              <a:t> Will approximately be the cost to run a server for hours.</a:t>
            </a:r>
          </a:p>
          <a:p>
            <a:pPr marL="1920240" lvl="1" indent="0">
              <a:buNone/>
            </a:pPr>
            <a:endParaRPr lang="en-US" sz="9080" dirty="0">
              <a:latin typeface="Times New Roman" panose="02020603050405020304" pitchFamily="18" charset="0"/>
              <a:cs typeface="Times New Roman" panose="02020603050405020304" pitchFamily="18" charset="0"/>
            </a:endParaRPr>
          </a:p>
          <a:p>
            <a:pPr marL="1371600" indent="-1371600">
              <a:buFont typeface="+mj-lt"/>
              <a:buAutoNum type="arabicPeriod"/>
            </a:pPr>
            <a:endParaRPr lang="en-US" sz="11000" dirty="0">
              <a:latin typeface="Times New Roman" panose="02020603050405020304" pitchFamily="18" charset="0"/>
              <a:cs typeface="Times New Roman" panose="02020603050405020304" pitchFamily="18" charset="0"/>
            </a:endParaRPr>
          </a:p>
          <a:p>
            <a:pPr marL="1371600" indent="-1371600">
              <a:buFont typeface="+mj-lt"/>
              <a:buAutoNum type="arabicPeriod"/>
            </a:pPr>
            <a:endParaRPr lang="en-US" sz="1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97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EFAA-F80F-8B4C-AE21-86FDE8A2CC17}"/>
              </a:ext>
            </a:extLst>
          </p:cNvPr>
          <p:cNvSpPr>
            <a:spLocks noGrp="1"/>
          </p:cNvSpPr>
          <p:nvPr>
            <p:ph type="title"/>
          </p:nvPr>
        </p:nvSpPr>
        <p:spPr/>
        <p:txBody>
          <a:bodyPr/>
          <a:lstStyle/>
          <a:p>
            <a:r>
              <a:rPr lang="en-US" sz="13920" dirty="0">
                <a:latin typeface="Times New Roman" panose="02020603050405020304" pitchFamily="18" charset="0"/>
                <a:cs typeface="Times New Roman" panose="02020603050405020304" pitchFamily="18" charset="0"/>
              </a:rPr>
              <a:t>Competitive Ratio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A235E6-CDC0-554A-9B95-4FF0AC4B9B15}"/>
                  </a:ext>
                </a:extLst>
              </p:cNvPr>
              <p:cNvSpPr>
                <a:spLocks noGrp="1"/>
              </p:cNvSpPr>
              <p:nvPr>
                <p:ph idx="1"/>
              </p:nvPr>
            </p:nvSpPr>
            <p:spPr/>
            <p:txBody>
              <a:bodyPr>
                <a:normAutofit/>
              </a:bodyPr>
              <a:lstStyle/>
              <a:p>
                <a:pPr fontAlgn="base">
                  <a:spcAft>
                    <a:spcPts val="1200"/>
                  </a:spcAft>
                </a:pPr>
                <a:r>
                  <a:rPr lang="en-US" sz="11600" dirty="0">
                    <a:latin typeface="Times New Roman" panose="02020603050405020304" pitchFamily="18" charset="0"/>
                    <a:cs typeface="Times New Roman" panose="02020603050405020304" pitchFamily="18" charset="0"/>
                  </a:rPr>
                  <a:t>The competitive ratio of an algorithm </a:t>
                </a:r>
                <a14:m>
                  <m:oMath xmlns:m="http://schemas.openxmlformats.org/officeDocument/2006/math">
                    <m:r>
                      <a:rPr lang="en-US" sz="11600" i="1" smtClean="0">
                        <a:latin typeface="Cambria Math" panose="02040503050406030204" pitchFamily="18" charset="0"/>
                        <a:ea typeface="Cambria Math" panose="02040503050406030204" pitchFamily="18" charset="0"/>
                        <a:cs typeface="Times New Roman" panose="02020603050405020304" pitchFamily="18" charset="0"/>
                      </a:rPr>
                      <m:t>𝒜</m:t>
                    </m:r>
                  </m:oMath>
                </a14:m>
                <a:r>
                  <a:rPr lang="en-US" sz="11600" dirty="0">
                    <a:latin typeface="Times New Roman" panose="02020603050405020304" pitchFamily="18" charset="0"/>
                    <a:cs typeface="Times New Roman" panose="02020603050405020304" pitchFamily="18" charset="0"/>
                  </a:rPr>
                  <a:t> is defined as the maximum, taken over all possible inputs, of </a:t>
                </a:r>
              </a:p>
              <a:p>
                <a:pPr marL="1828800" indent="0" fontAlgn="base">
                  <a:buNone/>
                </a:pPr>
                <a14:m>
                  <m:oMathPara xmlns:m="http://schemas.openxmlformats.org/officeDocument/2006/math">
                    <m:oMathParaPr>
                      <m:jc m:val="centerGroup"/>
                    </m:oMathParaPr>
                    <m:oMath xmlns:m="http://schemas.openxmlformats.org/officeDocument/2006/math">
                      <m:f>
                        <m:fPr>
                          <m:ctrlPr>
                            <a:rPr lang="en-US" sz="11600" i="1" smtClean="0">
                              <a:latin typeface="Cambria Math" panose="02040503050406030204" pitchFamily="18" charset="0"/>
                              <a:cs typeface="Times New Roman" panose="02020603050405020304" pitchFamily="18" charset="0"/>
                            </a:rPr>
                          </m:ctrlPr>
                        </m:fPr>
                        <m:num>
                          <m:r>
                            <m:rPr>
                              <m:sty m:val="p"/>
                            </m:rPr>
                            <a:rPr lang="en-US" sz="11600" b="0" i="0" smtClean="0">
                              <a:latin typeface="Cambria Math" panose="02040503050406030204" pitchFamily="18" charset="0"/>
                              <a:cs typeface="Times New Roman" panose="02020603050405020304" pitchFamily="18" charset="0"/>
                            </a:rPr>
                            <m:t>cost</m:t>
                          </m:r>
                          <m:d>
                            <m:dPr>
                              <m:ctrlPr>
                                <a:rPr lang="en-US" sz="11600" i="1" smtClean="0">
                                  <a:latin typeface="Cambria Math" panose="02040503050406030204" pitchFamily="18" charset="0"/>
                                  <a:cs typeface="Times New Roman" panose="02020603050405020304" pitchFamily="18" charset="0"/>
                                </a:rPr>
                              </m:ctrlPr>
                            </m:dPr>
                            <m:e>
                              <m:r>
                                <a:rPr lang="en-US" sz="11600" b="0" i="0" smtClean="0">
                                  <a:latin typeface="Cambria Math" panose="02040503050406030204" pitchFamily="18" charset="0"/>
                                  <a:ea typeface="Cambria Math" panose="02040503050406030204" pitchFamily="18" charset="0"/>
                                  <a:cs typeface="Times New Roman" panose="02020603050405020304" pitchFamily="18" charset="0"/>
                                </a:rPr>
                                <m:t>𝒜</m:t>
                              </m:r>
                            </m:e>
                          </m:d>
                        </m:num>
                        <m:den>
                          <m:r>
                            <m:rPr>
                              <m:sty m:val="p"/>
                            </m:rPr>
                            <a:rPr lang="en-US" sz="11600" b="0" i="0" smtClean="0">
                              <a:latin typeface="Cambria Math" panose="02040503050406030204" pitchFamily="18" charset="0"/>
                              <a:cs typeface="Times New Roman" panose="02020603050405020304" pitchFamily="18" charset="0"/>
                            </a:rPr>
                            <m:t>cost</m:t>
                          </m:r>
                          <m:d>
                            <m:dPr>
                              <m:ctrlPr>
                                <a:rPr lang="en-US" sz="11600" i="1">
                                  <a:latin typeface="Cambria Math" panose="02040503050406030204" pitchFamily="18" charset="0"/>
                                  <a:cs typeface="Times New Roman" panose="02020603050405020304" pitchFamily="18" charset="0"/>
                                </a:rPr>
                              </m:ctrlPr>
                            </m:dPr>
                            <m:e>
                              <m:r>
                                <m:rPr>
                                  <m:nor/>
                                </m:rPr>
                                <a:rPr lang="en-US" sz="11600" smtClean="0">
                                  <a:latin typeface="Times New Roman" panose="02020603050405020304" pitchFamily="18" charset="0"/>
                                  <a:cs typeface="Times New Roman" panose="02020603050405020304" pitchFamily="18" charset="0"/>
                                </a:rPr>
                                <m:t>OPT</m:t>
                              </m:r>
                            </m:e>
                          </m:d>
                        </m:den>
                      </m:f>
                    </m:oMath>
                  </m:oMathPara>
                </a14:m>
                <a:br>
                  <a:rPr lang="en-US" sz="11600" dirty="0">
                    <a:latin typeface="Times New Roman" panose="02020603050405020304" pitchFamily="18" charset="0"/>
                    <a:cs typeface="Times New Roman" panose="02020603050405020304" pitchFamily="18" charset="0"/>
                  </a:rPr>
                </a:br>
                <a:r>
                  <a:rPr lang="en-US" sz="11600" dirty="0">
                    <a:latin typeface="Times New Roman" panose="02020603050405020304" pitchFamily="18" charset="0"/>
                    <a:cs typeface="Times New Roman" panose="02020603050405020304" pitchFamily="18" charset="0"/>
                  </a:rPr>
                  <a:t>where cost(A) is the objective function under algorithm </a:t>
                </a:r>
                <a14:m>
                  <m:oMath xmlns:m="http://schemas.openxmlformats.org/officeDocument/2006/math">
                    <m:r>
                      <a:rPr lang="en-US" sz="11600" i="1">
                        <a:latin typeface="Cambria Math" panose="02040503050406030204" pitchFamily="18" charset="0"/>
                        <a:ea typeface="Cambria Math" panose="02040503050406030204" pitchFamily="18" charset="0"/>
                        <a:cs typeface="Times New Roman" panose="02020603050405020304" pitchFamily="18" charset="0"/>
                      </a:rPr>
                      <m:t>𝒜</m:t>
                    </m:r>
                  </m:oMath>
                </a14:m>
                <a:r>
                  <a:rPr lang="en-US" sz="11600" dirty="0">
                    <a:latin typeface="Times New Roman" panose="02020603050405020304" pitchFamily="18" charset="0"/>
                    <a:cs typeface="Times New Roman" panose="02020603050405020304" pitchFamily="18" charset="0"/>
                  </a:rPr>
                  <a:t> and OPT is the optimal offline algorithm.</a:t>
                </a:r>
              </a:p>
              <a:p>
                <a:pPr fontAlgn="base">
                  <a:buFont typeface="Arial" panose="020B0604020202020204" pitchFamily="34" charset="0"/>
                  <a:buChar char="•"/>
                </a:pPr>
                <a:endParaRPr lang="en-US" sz="11500" dirty="0">
                  <a:solidFill>
                    <a:srgbClr val="414141"/>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0A235E6-CDC0-554A-9B95-4FF0AC4B9B15}"/>
                  </a:ext>
                </a:extLst>
              </p:cNvPr>
              <p:cNvSpPr>
                <a:spLocks noGrp="1" noRot="1" noChangeAspect="1" noMove="1" noResize="1" noEditPoints="1" noAdjustHandles="1" noChangeArrowheads="1" noChangeShapeType="1" noTextEdit="1"/>
              </p:cNvSpPr>
              <p:nvPr>
                <p:ph idx="1"/>
              </p:nvPr>
            </p:nvSpPr>
            <p:spPr>
              <a:blipFill>
                <a:blip r:embed="rId3"/>
                <a:stretch>
                  <a:fillRect l="-1864" t="-2010" r="-1703"/>
                </a:stretch>
              </a:blipFill>
            </p:spPr>
            <p:txBody>
              <a:bodyPr/>
              <a:lstStyle/>
              <a:p>
                <a:r>
                  <a:rPr lang="en-US">
                    <a:noFill/>
                  </a:rPr>
                  <a:t> </a:t>
                </a:r>
              </a:p>
            </p:txBody>
          </p:sp>
        </mc:Fallback>
      </mc:AlternateContent>
    </p:spTree>
    <p:extLst>
      <p:ext uri="{BB962C8B-B14F-4D97-AF65-F5344CB8AC3E}">
        <p14:creationId xmlns:p14="http://schemas.microsoft.com/office/powerpoint/2010/main" val="1621320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D7E7-78A5-9344-BE25-5014EB113005}"/>
              </a:ext>
            </a:extLst>
          </p:cNvPr>
          <p:cNvSpPr>
            <a:spLocks noGrp="1"/>
          </p:cNvSpPr>
          <p:nvPr>
            <p:ph type="title"/>
          </p:nvPr>
        </p:nvSpPr>
        <p:spPr/>
        <p:txBody>
          <a:bodyPr/>
          <a:lstStyle/>
          <a:p>
            <a:r>
              <a:rPr lang="en-US" sz="13920" dirty="0">
                <a:latin typeface="Times New Roman" panose="02020603050405020304" pitchFamily="18" charset="0"/>
                <a:cs typeface="Times New Roman" panose="02020603050405020304" pitchFamily="18" charset="0"/>
              </a:rPr>
              <a:t>Receding Horizon Control (RHC)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53BD6-3E01-9C43-930F-D3FFA3553C7E}"/>
                  </a:ext>
                </a:extLst>
              </p:cNvPr>
              <p:cNvSpPr>
                <a:spLocks noGrp="1"/>
              </p:cNvSpPr>
              <p:nvPr>
                <p:ph idx="1"/>
              </p:nvPr>
            </p:nvSpPr>
            <p:spPr>
              <a:xfrm>
                <a:off x="1508760" y="9836499"/>
                <a:ext cx="40187880" cy="19569086"/>
              </a:xfrm>
            </p:spPr>
            <p:txBody>
              <a:bodyPr>
                <a:noAutofit/>
              </a:bodyPr>
              <a:lstStyle/>
              <a:p>
                <a:r>
                  <a:rPr lang="en-US" sz="11600" dirty="0">
                    <a:latin typeface="Times New Roman" panose="02020603050405020304" pitchFamily="18" charset="0"/>
                    <a:cs typeface="Times New Roman" panose="02020603050405020304" pitchFamily="18" charset="0"/>
                  </a:rPr>
                  <a:t>Define </a:t>
                </a:r>
                <a14:m>
                  <m:oMath xmlns:m="http://schemas.openxmlformats.org/officeDocument/2006/math">
                    <m:sSup>
                      <m:sSupPr>
                        <m:ctrlPr>
                          <a:rPr lang="en-US" sz="11600" i="1">
                            <a:latin typeface="Cambria Math" panose="02040503050406030204" pitchFamily="18" charset="0"/>
                          </a:rPr>
                        </m:ctrlPr>
                      </m:sSupPr>
                      <m:e>
                        <m:r>
                          <a:rPr lang="en-US" sz="11600" i="1">
                            <a:latin typeface="Cambria Math" panose="02040503050406030204" pitchFamily="18" charset="0"/>
                          </a:rPr>
                          <m:t>𝑋</m:t>
                        </m:r>
                      </m:e>
                      <m:sup>
                        <m:r>
                          <a:rPr lang="en-US" sz="11600" i="1">
                            <a:latin typeface="Cambria Math" panose="02040503050406030204" pitchFamily="18" charset="0"/>
                            <a:ea typeface="Cambria Math" panose="02040503050406030204" pitchFamily="18" charset="0"/>
                          </a:rPr>
                          <m:t>𝜏</m:t>
                        </m:r>
                      </m:sup>
                    </m:sSup>
                    <m:d>
                      <m:dPr>
                        <m:ctrlPr>
                          <a:rPr lang="en-US" sz="11600" i="1">
                            <a:latin typeface="Cambria Math" panose="02040503050406030204" pitchFamily="18" charset="0"/>
                          </a:rPr>
                        </m:ctrlPr>
                      </m:dPr>
                      <m:e>
                        <m:sSub>
                          <m:sSubPr>
                            <m:ctrlPr>
                              <a:rPr lang="en-US" sz="11600" i="1">
                                <a:latin typeface="Cambria Math" panose="02040503050406030204" pitchFamily="18" charset="0"/>
                              </a:rPr>
                            </m:ctrlPr>
                          </m:sSubPr>
                          <m:e>
                            <m:r>
                              <a:rPr lang="en-US" sz="11600" i="1">
                                <a:latin typeface="Cambria Math" panose="02040503050406030204" pitchFamily="18" charset="0"/>
                              </a:rPr>
                              <m:t>𝑥</m:t>
                            </m:r>
                          </m:e>
                          <m:sub>
                            <m:r>
                              <a:rPr lang="en-US" sz="11600" i="1">
                                <a:latin typeface="Cambria Math" panose="02040503050406030204" pitchFamily="18" charset="0"/>
                                <a:ea typeface="Cambria Math" panose="02040503050406030204" pitchFamily="18" charset="0"/>
                              </a:rPr>
                              <m:t>𝜏</m:t>
                            </m:r>
                            <m:r>
                              <a:rPr lang="en-US" sz="11600" i="1">
                                <a:latin typeface="Cambria Math" panose="02040503050406030204" pitchFamily="18" charset="0"/>
                                <a:ea typeface="Cambria Math" panose="02040503050406030204" pitchFamily="18" charset="0"/>
                              </a:rPr>
                              <m:t>−1</m:t>
                            </m:r>
                          </m:sub>
                        </m:sSub>
                        <m:r>
                          <a:rPr lang="en-US" sz="11600" i="1">
                            <a:latin typeface="Cambria Math" panose="02040503050406030204" pitchFamily="18" charset="0"/>
                          </a:rPr>
                          <m:t>;</m:t>
                        </m:r>
                        <m:sSub>
                          <m:sSubPr>
                            <m:ctrlPr>
                              <a:rPr lang="en-US" sz="11600" i="1">
                                <a:latin typeface="Cambria Math" panose="02040503050406030204" pitchFamily="18" charset="0"/>
                              </a:rPr>
                            </m:ctrlPr>
                          </m:sSubPr>
                          <m:e>
                            <m:r>
                              <a:rPr lang="en-US" sz="11600" i="1">
                                <a:latin typeface="Cambria Math" panose="02040503050406030204" pitchFamily="18" charset="0"/>
                              </a:rPr>
                              <m:t>𝑔</m:t>
                            </m:r>
                          </m:e>
                          <m:sub>
                            <m:r>
                              <a:rPr lang="en-US" sz="11600" i="1">
                                <a:latin typeface="Cambria Math" panose="02040503050406030204" pitchFamily="18" charset="0"/>
                                <a:ea typeface="Cambria Math" panose="02040503050406030204" pitchFamily="18" charset="0"/>
                              </a:rPr>
                              <m:t>𝜏</m:t>
                            </m:r>
                          </m:sub>
                        </m:sSub>
                        <m:r>
                          <a:rPr lang="en-US" sz="11600" i="1">
                            <a:latin typeface="Cambria Math" panose="02040503050406030204" pitchFamily="18" charset="0"/>
                            <a:ea typeface="Cambria Math" panose="02040503050406030204" pitchFamily="18" charset="0"/>
                          </a:rPr>
                          <m:t>…</m:t>
                        </m:r>
                        <m:sSub>
                          <m:sSubPr>
                            <m:ctrlPr>
                              <a:rPr lang="en-US" sz="11600" i="1">
                                <a:latin typeface="Cambria Math" panose="02040503050406030204" pitchFamily="18" charset="0"/>
                              </a:rPr>
                            </m:ctrlPr>
                          </m:sSubPr>
                          <m:e>
                            <m:r>
                              <a:rPr lang="en-US" sz="11600" i="1">
                                <a:latin typeface="Cambria Math" panose="02040503050406030204" pitchFamily="18" charset="0"/>
                              </a:rPr>
                              <m:t>𝑔</m:t>
                            </m:r>
                          </m:e>
                          <m:sub>
                            <m:r>
                              <a:rPr lang="en-US" sz="11600" i="1">
                                <a:latin typeface="Cambria Math" panose="02040503050406030204" pitchFamily="18" charset="0"/>
                                <a:ea typeface="Cambria Math" panose="02040503050406030204" pitchFamily="18" charset="0"/>
                              </a:rPr>
                              <m:t>𝜏</m:t>
                            </m:r>
                            <m:r>
                              <a:rPr lang="en-US" sz="11600" i="1">
                                <a:latin typeface="Cambria Math" panose="02040503050406030204" pitchFamily="18" charset="0"/>
                                <a:ea typeface="Cambria Math" panose="02040503050406030204" pitchFamily="18" charset="0"/>
                              </a:rPr>
                              <m:t>+</m:t>
                            </m:r>
                            <m:r>
                              <a:rPr lang="en-US" sz="11600" i="1">
                                <a:latin typeface="Cambria Math" panose="02040503050406030204" pitchFamily="18" charset="0"/>
                                <a:ea typeface="Cambria Math" panose="02040503050406030204" pitchFamily="18" charset="0"/>
                              </a:rPr>
                              <m:t>𝜔</m:t>
                            </m:r>
                          </m:sub>
                        </m:sSub>
                      </m:e>
                    </m:d>
                  </m:oMath>
                </a14:m>
                <a:r>
                  <a:rPr lang="zh-CN" altLang="en-US" sz="11600" dirty="0">
                    <a:latin typeface="Times New Roman" panose="02020603050405020304" pitchFamily="18" charset="0"/>
                    <a:cs typeface="Times New Roman" panose="02020603050405020304" pitchFamily="18" charset="0"/>
                  </a:rPr>
                  <a:t> </a:t>
                </a:r>
                <a:r>
                  <a:rPr lang="en-US" altLang="zh-CN" sz="11600" dirty="0">
                    <a:latin typeface="Times New Roman" panose="02020603050405020304" pitchFamily="18" charset="0"/>
                    <a:cs typeface="Times New Roman" panose="02020603050405020304" pitchFamily="18" charset="0"/>
                  </a:rPr>
                  <a:t> as the vector in </a:t>
                </a:r>
                <a14:m>
                  <m:oMath xmlns:m="http://schemas.openxmlformats.org/officeDocument/2006/math">
                    <m:sSup>
                      <m:sSupPr>
                        <m:ctrlPr>
                          <a:rPr lang="en-US" altLang="zh-CN" sz="11600" i="1" smtClean="0">
                            <a:latin typeface="Cambria Math" panose="02040503050406030204" pitchFamily="18" charset="0"/>
                            <a:cs typeface="Times New Roman" panose="02020603050405020304" pitchFamily="18" charset="0"/>
                          </a:rPr>
                        </m:ctrlPr>
                      </m:sSupPr>
                      <m:e>
                        <m:r>
                          <a:rPr lang="en-US" altLang="zh-CN" sz="11600" i="1" smtClean="0">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11600" i="1" smtClean="0">
                            <a:latin typeface="Cambria Math" panose="02040503050406030204" pitchFamily="18" charset="0"/>
                            <a:ea typeface="Cambria Math" panose="02040503050406030204" pitchFamily="18" charset="0"/>
                            <a:cs typeface="Times New Roman" panose="02020603050405020304" pitchFamily="18" charset="0"/>
                          </a:rPr>
                          <m:t>𝜔</m:t>
                        </m:r>
                        <m:r>
                          <a:rPr lang="en-US" altLang="zh-CN" sz="11600" b="0" i="1" smtClean="0">
                            <a:latin typeface="Cambria Math" panose="02040503050406030204" pitchFamily="18" charset="0"/>
                            <a:ea typeface="Cambria Math" panose="02040503050406030204" pitchFamily="18" charset="0"/>
                            <a:cs typeface="Times New Roman" panose="02020603050405020304" pitchFamily="18" charset="0"/>
                          </a:rPr>
                          <m:t>+1</m:t>
                        </m:r>
                      </m:sup>
                    </m:sSup>
                  </m:oMath>
                </a14:m>
                <a:r>
                  <a:rPr lang="en-US" sz="11600" dirty="0">
                    <a:latin typeface="Times New Roman" panose="02020603050405020304" pitchFamily="18" charset="0"/>
                    <a:cs typeface="Times New Roman" panose="02020603050405020304" pitchFamily="18" charset="0"/>
                  </a:rPr>
                  <a:t> indexed by </a:t>
                </a:r>
                <a14:m>
                  <m:oMath xmlns:m="http://schemas.openxmlformats.org/officeDocument/2006/math">
                    <m:r>
                      <a:rPr lang="en-US" sz="11600" b="0" i="1" smtClean="0">
                        <a:latin typeface="Cambria Math" panose="02040503050406030204" pitchFamily="18" charset="0"/>
                        <a:cs typeface="Times New Roman" panose="02020603050405020304" pitchFamily="18" charset="0"/>
                      </a:rPr>
                      <m:t>𝑡</m:t>
                    </m:r>
                    <m:r>
                      <a:rPr lang="en-US" sz="116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16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1600" i="1">
                            <a:latin typeface="Cambria Math" panose="02040503050406030204" pitchFamily="18" charset="0"/>
                            <a:ea typeface="Cambria Math" panose="02040503050406030204" pitchFamily="18" charset="0"/>
                          </a:rPr>
                          <m:t>𝜏</m:t>
                        </m:r>
                        <m:r>
                          <a:rPr lang="en-US" sz="11600" b="0" i="1" smtClean="0">
                            <a:latin typeface="Cambria Math" panose="02040503050406030204" pitchFamily="18" charset="0"/>
                            <a:ea typeface="Cambria Math" panose="02040503050406030204" pitchFamily="18" charset="0"/>
                          </a:rPr>
                          <m:t>,…,</m:t>
                        </m:r>
                        <m:r>
                          <a:rPr lang="en-US" sz="11600" i="1">
                            <a:latin typeface="Cambria Math" panose="02040503050406030204" pitchFamily="18" charset="0"/>
                            <a:ea typeface="Cambria Math" panose="02040503050406030204" pitchFamily="18" charset="0"/>
                          </a:rPr>
                          <m:t>𝜏</m:t>
                        </m:r>
                        <m:r>
                          <a:rPr lang="en-US" sz="11600" b="0" i="1" smtClean="0">
                            <a:latin typeface="Cambria Math" panose="02040503050406030204" pitchFamily="18" charset="0"/>
                            <a:ea typeface="Cambria Math" panose="02040503050406030204" pitchFamily="18" charset="0"/>
                          </a:rPr>
                          <m:t>+</m:t>
                        </m:r>
                        <m:r>
                          <a:rPr lang="en-US" sz="11600" b="0" i="1" smtClean="0">
                            <a:latin typeface="Cambria Math" panose="02040503050406030204" pitchFamily="18" charset="0"/>
                            <a:ea typeface="Cambria Math" panose="02040503050406030204" pitchFamily="18" charset="0"/>
                          </a:rPr>
                          <m:t>𝜔</m:t>
                        </m:r>
                      </m:e>
                    </m:d>
                  </m:oMath>
                </a14:m>
                <a:r>
                  <a:rPr lang="en-US" sz="11600" dirty="0">
                    <a:latin typeface="Times New Roman" panose="02020603050405020304" pitchFamily="18" charset="0"/>
                    <a:cs typeface="Times New Roman" panose="02020603050405020304" pitchFamily="18" charset="0"/>
                  </a:rPr>
                  <a:t>, which is the solution to </a:t>
                </a:r>
              </a:p>
              <a:p>
                <a:endParaRPr lang="en-US" sz="13800" dirty="0"/>
              </a:p>
              <a:p>
                <a:endParaRPr lang="en-US" sz="13800" dirty="0"/>
              </a:p>
              <a:p>
                <a:pPr marL="0" indent="0">
                  <a:lnSpc>
                    <a:spcPct val="90000"/>
                  </a:lnSpc>
                  <a:spcBef>
                    <a:spcPts val="750"/>
                  </a:spcBef>
                  <a:buNone/>
                </a:pPr>
                <a:endParaRPr lang="en-US" sz="13800" dirty="0">
                  <a:latin typeface="Times New Roman" panose="02020603050405020304" pitchFamily="18" charset="0"/>
                  <a:cs typeface="Times New Roman" panose="02020603050405020304" pitchFamily="18" charset="0"/>
                </a:endParaRPr>
              </a:p>
              <a:p>
                <a:pPr marL="171450" indent="-171450">
                  <a:lnSpc>
                    <a:spcPct val="90000"/>
                  </a:lnSpc>
                  <a:spcBef>
                    <a:spcPts val="750"/>
                  </a:spcBef>
                  <a:buFont typeface="Arial" panose="020B0604020202020204" pitchFamily="34" charset="0"/>
                  <a:buChar char="•"/>
                </a:pPr>
                <a:endParaRPr lang="en-US" sz="13800" dirty="0">
                  <a:latin typeface="Times New Roman" panose="02020603050405020304" pitchFamily="18" charset="0"/>
                  <a:cs typeface="Times New Roman" panose="02020603050405020304" pitchFamily="18" charset="0"/>
                </a:endParaRPr>
              </a:p>
              <a:p>
                <a:pPr marL="171450" indent="-171450">
                  <a:lnSpc>
                    <a:spcPct val="90000"/>
                  </a:lnSpc>
                  <a:spcBef>
                    <a:spcPts val="750"/>
                  </a:spcBef>
                  <a:buFont typeface="Arial" panose="020B0604020202020204" pitchFamily="34" charset="0"/>
                  <a:buChar char="•"/>
                </a:pPr>
                <a:r>
                  <a:rPr lang="en-US" sz="11600" dirty="0">
                    <a:latin typeface="Times New Roman" panose="02020603050405020304" pitchFamily="18" charset="0"/>
                    <a:cs typeface="Times New Roman" panose="02020603050405020304" pitchFamily="18" charset="0"/>
                  </a:rPr>
                  <a:t>For all </a:t>
                </a:r>
                <a14:m>
                  <m:oMath xmlns:m="http://schemas.openxmlformats.org/officeDocument/2006/math">
                    <m:r>
                      <a:rPr lang="en-US" sz="11600" i="1">
                        <a:latin typeface="Cambria Math" panose="02040503050406030204" pitchFamily="18" charset="0"/>
                      </a:rPr>
                      <m:t>𝑡</m:t>
                    </m:r>
                    <m:r>
                      <a:rPr lang="en-US" sz="11600" i="1">
                        <a:latin typeface="Cambria Math" panose="02040503050406030204" pitchFamily="18" charset="0"/>
                        <a:ea typeface="Cambria Math" panose="02040503050406030204" pitchFamily="18" charset="0"/>
                      </a:rPr>
                      <m:t>≤0</m:t>
                    </m:r>
                  </m:oMath>
                </a14:m>
                <a:r>
                  <a:rPr lang="en-US" sz="11600" dirty="0">
                    <a:latin typeface="Times New Roman" panose="02020603050405020304" pitchFamily="18" charset="0"/>
                    <a:cs typeface="Times New Roman" panose="02020603050405020304" pitchFamily="18" charset="0"/>
                  </a:rPr>
                  <a:t>, set the number of active servers to </a:t>
                </a:r>
                <a14:m>
                  <m:oMath xmlns:m="http://schemas.openxmlformats.org/officeDocument/2006/math">
                    <m:sSub>
                      <m:sSubPr>
                        <m:ctrlPr>
                          <a:rPr lang="en-US" sz="11600" i="1">
                            <a:latin typeface="Cambria Math" panose="02040503050406030204" pitchFamily="18" charset="0"/>
                          </a:rPr>
                        </m:ctrlPr>
                      </m:sSubPr>
                      <m:e>
                        <m:r>
                          <a:rPr lang="en-US" sz="11600" i="1">
                            <a:latin typeface="Cambria Math" panose="02040503050406030204" pitchFamily="18" charset="0"/>
                          </a:rPr>
                          <m:t>𝑥</m:t>
                        </m:r>
                      </m:e>
                      <m:sub>
                        <m:r>
                          <a:rPr lang="en-US" sz="11600" i="1">
                            <a:latin typeface="Cambria Math" panose="02040503050406030204" pitchFamily="18" charset="0"/>
                          </a:rPr>
                          <m:t>𝑡</m:t>
                        </m:r>
                      </m:sub>
                    </m:sSub>
                    <m:r>
                      <a:rPr lang="en-US" sz="11600" i="1">
                        <a:latin typeface="Cambria Math" panose="02040503050406030204" pitchFamily="18" charset="0"/>
                        <a:ea typeface="Cambria Math" panose="02040503050406030204" pitchFamily="18" charset="0"/>
                      </a:rPr>
                      <m:t>=0</m:t>
                    </m:r>
                  </m:oMath>
                </a14:m>
                <a:r>
                  <a:rPr lang="en-US" sz="11600" dirty="0">
                    <a:latin typeface="Times New Roman" panose="02020603050405020304" pitchFamily="18" charset="0"/>
                    <a:cs typeface="Times New Roman" panose="02020603050405020304" pitchFamily="18" charset="0"/>
                  </a:rPr>
                  <a:t>. At each time-slot </a:t>
                </a:r>
                <a14:m>
                  <m:oMath xmlns:m="http://schemas.openxmlformats.org/officeDocument/2006/math">
                    <m:r>
                      <a:rPr lang="en-US" sz="11600" i="1">
                        <a:latin typeface="Cambria Math" panose="02040503050406030204" pitchFamily="18" charset="0"/>
                        <a:ea typeface="Cambria Math" panose="02040503050406030204" pitchFamily="18" charset="0"/>
                      </a:rPr>
                      <m:t>𝜏</m:t>
                    </m:r>
                    <m:r>
                      <a:rPr lang="en-US" sz="11600" i="1">
                        <a:latin typeface="Cambria Math" panose="02040503050406030204" pitchFamily="18" charset="0"/>
                        <a:ea typeface="Cambria Math" panose="02040503050406030204" pitchFamily="18" charset="0"/>
                      </a:rPr>
                      <m:t>≥1</m:t>
                    </m:r>
                  </m:oMath>
                </a14:m>
                <a:r>
                  <a:rPr lang="en-US" sz="11600" dirty="0">
                    <a:latin typeface="Times New Roman" panose="02020603050405020304" pitchFamily="18" charset="0"/>
                    <a:cs typeface="Times New Roman" panose="02020603050405020304" pitchFamily="18" charset="0"/>
                  </a:rPr>
                  <a:t>, set the number of active servers to </a:t>
                </a:r>
              </a:p>
              <a:p>
                <a:pPr marL="171450" indent="-171450">
                  <a:lnSpc>
                    <a:spcPct val="90000"/>
                  </a:lnSpc>
                  <a:spcBef>
                    <a:spcPts val="750"/>
                  </a:spcBef>
                  <a:buFont typeface="Arial" panose="020B0604020202020204" pitchFamily="34" charset="0"/>
                  <a:buChar char="•"/>
                </a:pPr>
                <a:endParaRPr lang="en-US" sz="11600" dirty="0">
                  <a:latin typeface="Times New Roman" panose="02020603050405020304" pitchFamily="18" charset="0"/>
                  <a:cs typeface="Times New Roman" panose="02020603050405020304" pitchFamily="18" charset="0"/>
                </a:endParaRPr>
              </a:p>
              <a:p>
                <a:pPr marL="0" indent="0">
                  <a:lnSpc>
                    <a:spcPct val="90000"/>
                  </a:lnSpc>
                  <a:spcBef>
                    <a:spcPts val="750"/>
                  </a:spcBef>
                  <a:buNone/>
                </a:pPr>
                <a14:m>
                  <m:oMathPara xmlns:m="http://schemas.openxmlformats.org/officeDocument/2006/math">
                    <m:oMathParaPr>
                      <m:jc m:val="center"/>
                    </m:oMathParaPr>
                    <m:oMath xmlns:m="http://schemas.openxmlformats.org/officeDocument/2006/math">
                      <m:sSub>
                        <m:sSubPr>
                          <m:ctrlPr>
                            <a:rPr lang="en-US" sz="11500" i="1">
                              <a:latin typeface="Cambria Math" panose="02040503050406030204" pitchFamily="18" charset="0"/>
                            </a:rPr>
                          </m:ctrlPr>
                        </m:sSubPr>
                        <m:e>
                          <m:r>
                            <a:rPr lang="en-US" sz="11500" i="1">
                              <a:latin typeface="Cambria Math" panose="02040503050406030204" pitchFamily="18" charset="0"/>
                            </a:rPr>
                            <m:t>𝑥</m:t>
                          </m:r>
                        </m:e>
                        <m:sub>
                          <m:r>
                            <a:rPr lang="en-US" sz="11500" i="1">
                              <a:latin typeface="Cambria Math" panose="02040503050406030204" pitchFamily="18" charset="0"/>
                              <a:ea typeface="Cambria Math" panose="02040503050406030204" pitchFamily="18" charset="0"/>
                            </a:rPr>
                            <m:t>𝜏</m:t>
                          </m:r>
                        </m:sub>
                      </m:sSub>
                      <m:r>
                        <a:rPr lang="en-US" sz="11500" i="1">
                          <a:latin typeface="Cambria Math" panose="02040503050406030204" pitchFamily="18" charset="0"/>
                          <a:ea typeface="Cambria Math" panose="02040503050406030204" pitchFamily="18" charset="0"/>
                        </a:rPr>
                        <m:t>=</m:t>
                      </m:r>
                      <m:sSubSup>
                        <m:sSubSupPr>
                          <m:ctrlPr>
                            <a:rPr lang="en-US" sz="11500" i="1">
                              <a:latin typeface="Cambria Math" panose="02040503050406030204" pitchFamily="18" charset="0"/>
                              <a:ea typeface="Cambria Math" panose="02040503050406030204" pitchFamily="18" charset="0"/>
                            </a:rPr>
                          </m:ctrlPr>
                        </m:sSubSupPr>
                        <m:e>
                          <m:r>
                            <a:rPr lang="en-US" sz="11500" i="1">
                              <a:latin typeface="Cambria Math" panose="02040503050406030204" pitchFamily="18" charset="0"/>
                              <a:ea typeface="Cambria Math" panose="02040503050406030204" pitchFamily="18" charset="0"/>
                            </a:rPr>
                            <m:t>𝑋</m:t>
                          </m:r>
                        </m:e>
                        <m:sub>
                          <m:r>
                            <a:rPr lang="en-US" sz="11500" i="1">
                              <a:latin typeface="Cambria Math" panose="02040503050406030204" pitchFamily="18" charset="0"/>
                              <a:ea typeface="Cambria Math" panose="02040503050406030204" pitchFamily="18" charset="0"/>
                            </a:rPr>
                            <m:t>𝜏</m:t>
                          </m:r>
                        </m:sub>
                        <m:sup>
                          <m:r>
                            <a:rPr lang="en-US" sz="11500" i="1">
                              <a:latin typeface="Cambria Math" panose="02040503050406030204" pitchFamily="18" charset="0"/>
                              <a:ea typeface="Cambria Math" panose="02040503050406030204" pitchFamily="18" charset="0"/>
                            </a:rPr>
                            <m:t>𝜏</m:t>
                          </m:r>
                        </m:sup>
                      </m:sSubSup>
                      <m:d>
                        <m:dPr>
                          <m:ctrlPr>
                            <a:rPr lang="en-US" sz="11500" i="1">
                              <a:latin typeface="Cambria Math" panose="02040503050406030204" pitchFamily="18" charset="0"/>
                            </a:rPr>
                          </m:ctrlPr>
                        </m:dPr>
                        <m:e>
                          <m:sSub>
                            <m:sSubPr>
                              <m:ctrlPr>
                                <a:rPr lang="en-US" sz="11500" i="1">
                                  <a:latin typeface="Cambria Math" panose="02040503050406030204" pitchFamily="18" charset="0"/>
                                </a:rPr>
                              </m:ctrlPr>
                            </m:sSubPr>
                            <m:e>
                              <m:r>
                                <a:rPr lang="en-US" sz="11500" i="1">
                                  <a:latin typeface="Cambria Math" panose="02040503050406030204" pitchFamily="18" charset="0"/>
                                </a:rPr>
                                <m:t>𝑥</m:t>
                              </m:r>
                            </m:e>
                            <m:sub>
                              <m:r>
                                <a:rPr lang="en-US" sz="11500" i="1">
                                  <a:latin typeface="Cambria Math" panose="02040503050406030204" pitchFamily="18" charset="0"/>
                                  <a:ea typeface="Cambria Math" panose="02040503050406030204" pitchFamily="18" charset="0"/>
                                </a:rPr>
                                <m:t>𝜏</m:t>
                              </m:r>
                              <m:r>
                                <a:rPr lang="en-US" sz="11500" i="1">
                                  <a:latin typeface="Cambria Math" panose="02040503050406030204" pitchFamily="18" charset="0"/>
                                  <a:ea typeface="Cambria Math" panose="02040503050406030204" pitchFamily="18" charset="0"/>
                                </a:rPr>
                                <m:t>−1</m:t>
                              </m:r>
                            </m:sub>
                          </m:sSub>
                          <m:r>
                            <a:rPr lang="en-US" sz="11500" i="1">
                              <a:latin typeface="Cambria Math" panose="02040503050406030204" pitchFamily="18" charset="0"/>
                            </a:rPr>
                            <m:t>;</m:t>
                          </m:r>
                          <m:sSub>
                            <m:sSubPr>
                              <m:ctrlPr>
                                <a:rPr lang="en-US" sz="11500" i="1">
                                  <a:latin typeface="Cambria Math" panose="02040503050406030204" pitchFamily="18" charset="0"/>
                                </a:rPr>
                              </m:ctrlPr>
                            </m:sSubPr>
                            <m:e>
                              <m:r>
                                <a:rPr lang="en-US" sz="11500" i="1">
                                  <a:latin typeface="Cambria Math" panose="02040503050406030204" pitchFamily="18" charset="0"/>
                                </a:rPr>
                                <m:t>𝑔</m:t>
                              </m:r>
                            </m:e>
                            <m:sub>
                              <m:r>
                                <a:rPr lang="en-US" sz="11500" i="1">
                                  <a:latin typeface="Cambria Math" panose="02040503050406030204" pitchFamily="18" charset="0"/>
                                  <a:ea typeface="Cambria Math" panose="02040503050406030204" pitchFamily="18" charset="0"/>
                                </a:rPr>
                                <m:t>𝜏</m:t>
                              </m:r>
                            </m:sub>
                          </m:sSub>
                          <m:r>
                            <a:rPr lang="en-US" sz="11500" i="1">
                              <a:latin typeface="Cambria Math" panose="02040503050406030204" pitchFamily="18" charset="0"/>
                              <a:ea typeface="Cambria Math" panose="02040503050406030204" pitchFamily="18" charset="0"/>
                            </a:rPr>
                            <m:t>…</m:t>
                          </m:r>
                          <m:sSub>
                            <m:sSubPr>
                              <m:ctrlPr>
                                <a:rPr lang="en-US" sz="11500" i="1">
                                  <a:latin typeface="Cambria Math" panose="02040503050406030204" pitchFamily="18" charset="0"/>
                                </a:rPr>
                              </m:ctrlPr>
                            </m:sSubPr>
                            <m:e>
                              <m:r>
                                <a:rPr lang="en-US" sz="11500" i="1">
                                  <a:latin typeface="Cambria Math" panose="02040503050406030204" pitchFamily="18" charset="0"/>
                                </a:rPr>
                                <m:t>𝑔</m:t>
                              </m:r>
                            </m:e>
                            <m:sub>
                              <m:r>
                                <a:rPr lang="en-US" sz="11500" i="1">
                                  <a:latin typeface="Cambria Math" panose="02040503050406030204" pitchFamily="18" charset="0"/>
                                  <a:ea typeface="Cambria Math" panose="02040503050406030204" pitchFamily="18" charset="0"/>
                                </a:rPr>
                                <m:t>𝜏</m:t>
                              </m:r>
                              <m:r>
                                <a:rPr lang="en-US" sz="11500" i="1">
                                  <a:latin typeface="Cambria Math" panose="02040503050406030204" pitchFamily="18" charset="0"/>
                                  <a:ea typeface="Cambria Math" panose="02040503050406030204" pitchFamily="18" charset="0"/>
                                </a:rPr>
                                <m:t>+</m:t>
                              </m:r>
                              <m:r>
                                <a:rPr lang="en-US" sz="11500" i="1">
                                  <a:latin typeface="Cambria Math" panose="02040503050406030204" pitchFamily="18" charset="0"/>
                                  <a:ea typeface="Cambria Math" panose="02040503050406030204" pitchFamily="18" charset="0"/>
                                </a:rPr>
                                <m:t>𝜔</m:t>
                              </m:r>
                            </m:sub>
                          </m:sSub>
                        </m:e>
                      </m:d>
                    </m:oMath>
                  </m:oMathPara>
                </a14:m>
                <a:endParaRPr lang="en-US" sz="13800" dirty="0"/>
              </a:p>
            </p:txBody>
          </p:sp>
        </mc:Choice>
        <mc:Fallback xmlns="">
          <p:sp>
            <p:nvSpPr>
              <p:cNvPr id="3" name="Content Placeholder 2">
                <a:extLst>
                  <a:ext uri="{FF2B5EF4-FFF2-40B4-BE49-F238E27FC236}">
                    <a16:creationId xmlns:a16="http://schemas.microsoft.com/office/drawing/2014/main" id="{F1B53BD6-3E01-9C43-930F-D3FFA3553C7E}"/>
                  </a:ext>
                </a:extLst>
              </p:cNvPr>
              <p:cNvSpPr>
                <a:spLocks noGrp="1" noRot="1" noChangeAspect="1" noMove="1" noResize="1" noEditPoints="1" noAdjustHandles="1" noChangeArrowheads="1" noChangeShapeType="1" noTextEdit="1"/>
              </p:cNvSpPr>
              <p:nvPr>
                <p:ph idx="1"/>
              </p:nvPr>
            </p:nvSpPr>
            <p:spPr>
              <a:xfrm>
                <a:off x="1508760" y="9836499"/>
                <a:ext cx="40187880" cy="19569086"/>
              </a:xfrm>
              <a:blipFill>
                <a:blip r:embed="rId3"/>
                <a:stretch>
                  <a:fillRect l="-1864" t="-2010" r="-316" b="-51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263BC87-0637-2545-94D5-63B4C7B36D08}"/>
              </a:ext>
            </a:extLst>
          </p:cNvPr>
          <p:cNvPicPr>
            <a:picLocks noChangeAspect="1"/>
          </p:cNvPicPr>
          <p:nvPr/>
        </p:nvPicPr>
        <p:blipFill>
          <a:blip r:embed="rId4"/>
          <a:stretch>
            <a:fillRect/>
          </a:stretch>
        </p:blipFill>
        <p:spPr>
          <a:xfrm>
            <a:off x="6506769" y="13567167"/>
            <a:ext cx="28714435" cy="8378433"/>
          </a:xfrm>
          <a:prstGeom prst="rect">
            <a:avLst/>
          </a:prstGeom>
        </p:spPr>
      </p:pic>
    </p:spTree>
    <p:extLst>
      <p:ext uri="{BB962C8B-B14F-4D97-AF65-F5344CB8AC3E}">
        <p14:creationId xmlns:p14="http://schemas.microsoft.com/office/powerpoint/2010/main" val="31476916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519</TotalTime>
  <Words>3775</Words>
  <Application>Microsoft Macintosh PowerPoint</Application>
  <PresentationFormat>Custom</PresentationFormat>
  <Paragraphs>313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Times New Roman</vt:lpstr>
      <vt:lpstr>1_Office Theme</vt:lpstr>
      <vt:lpstr>Dynamic Right-Sizing for Power-Proportional Data Centers</vt:lpstr>
      <vt:lpstr>What is energy efficiency?</vt:lpstr>
      <vt:lpstr>How to Improve the Energy Efficiency </vt:lpstr>
      <vt:lpstr>Make data center more power-proportional</vt:lpstr>
      <vt:lpstr>Challenges</vt:lpstr>
      <vt:lpstr>General Model</vt:lpstr>
      <vt:lpstr>Factors of Switching Cost</vt:lpstr>
      <vt:lpstr>Competitive Ratio</vt:lpstr>
      <vt:lpstr>Receding Horizon Control (RHC) algorithms</vt:lpstr>
      <vt:lpstr>Performance of RHC</vt:lpstr>
      <vt:lpstr>Optimal Offline Solution</vt:lpstr>
      <vt:lpstr>Optimal Offline Solution</vt:lpstr>
      <vt:lpstr>Lazy Capacity Provisioning, LCP(ω)</vt:lpstr>
      <vt:lpstr>Lazy Capacity Provisioning, LCP(ω)</vt:lpstr>
      <vt:lpstr>Case Studies</vt:lpstr>
      <vt:lpstr>Experiment Setup</vt:lpstr>
      <vt:lpstr>Experiment Setup</vt:lpstr>
      <vt:lpstr>Experiment Setup</vt:lpstr>
      <vt:lpstr>When is the sizing beneficial? </vt:lpstr>
      <vt:lpstr>When is the sizing beneficial? </vt:lpstr>
      <vt:lpstr>When is the sizing beneficial? </vt:lpstr>
      <vt:lpstr>When is the sizing beneficial? </vt:lpstr>
      <vt:lpstr>When is the sizing beneficial? </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Hailey B</dc:creator>
  <cp:lastModifiedBy>Zhao, Jacob</cp:lastModifiedBy>
  <cp:revision>66</cp:revision>
  <dcterms:created xsi:type="dcterms:W3CDTF">2021-07-22T17:44:56Z</dcterms:created>
  <dcterms:modified xsi:type="dcterms:W3CDTF">2022-04-10T21:25:58Z</dcterms:modified>
</cp:coreProperties>
</file>